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69" r:id="rId3"/>
    <p:sldId id="256" r:id="rId4"/>
    <p:sldId id="274" r:id="rId5"/>
    <p:sldId id="260" r:id="rId6"/>
    <p:sldId id="261" r:id="rId7"/>
    <p:sldId id="264" r:id="rId8"/>
    <p:sldId id="275" r:id="rId9"/>
    <p:sldId id="263" r:id="rId10"/>
    <p:sldId id="266" r:id="rId11"/>
    <p:sldId id="265" r:id="rId12"/>
    <p:sldId id="259" r:id="rId13"/>
    <p:sldId id="267" r:id="rId14"/>
    <p:sldId id="270" r:id="rId15"/>
    <p:sldId id="262" r:id="rId16"/>
    <p:sldId id="268" r:id="rId17"/>
    <p:sldId id="271" r:id="rId18"/>
    <p:sldId id="272" r:id="rId19"/>
    <p:sldId id="27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Times New Roman" charset="0"/>
      </a:defRPr>
    </a:lvl1pPr>
    <a:lvl2pPr marL="457200" algn="l" rtl="0" fontAlgn="base">
      <a:spcBef>
        <a:spcPct val="0"/>
      </a:spcBef>
      <a:spcAft>
        <a:spcPct val="0"/>
      </a:spcAft>
      <a:defRPr kern="1200">
        <a:solidFill>
          <a:schemeClr val="tx1"/>
        </a:solidFill>
        <a:latin typeface="Arial" charset="0"/>
        <a:ea typeface="+mn-ea"/>
        <a:cs typeface="Times New Roman" charset="0"/>
      </a:defRPr>
    </a:lvl2pPr>
    <a:lvl3pPr marL="914400" algn="l" rtl="0" fontAlgn="base">
      <a:spcBef>
        <a:spcPct val="0"/>
      </a:spcBef>
      <a:spcAft>
        <a:spcPct val="0"/>
      </a:spcAft>
      <a:defRPr kern="1200">
        <a:solidFill>
          <a:schemeClr val="tx1"/>
        </a:solidFill>
        <a:latin typeface="Arial" charset="0"/>
        <a:ea typeface="+mn-ea"/>
        <a:cs typeface="Times New Roman" charset="0"/>
      </a:defRPr>
    </a:lvl3pPr>
    <a:lvl4pPr marL="1371600" algn="l" rtl="0" fontAlgn="base">
      <a:spcBef>
        <a:spcPct val="0"/>
      </a:spcBef>
      <a:spcAft>
        <a:spcPct val="0"/>
      </a:spcAft>
      <a:defRPr kern="1200">
        <a:solidFill>
          <a:schemeClr val="tx1"/>
        </a:solidFill>
        <a:latin typeface="Arial" charset="0"/>
        <a:ea typeface="+mn-ea"/>
        <a:cs typeface="Times New Roman" charset="0"/>
      </a:defRPr>
    </a:lvl4pPr>
    <a:lvl5pPr marL="1828800" algn="l" rtl="0" fontAlgn="base">
      <a:spcBef>
        <a:spcPct val="0"/>
      </a:spcBef>
      <a:spcAft>
        <a:spcPct val="0"/>
      </a:spcAft>
      <a:defRPr kern="1200">
        <a:solidFill>
          <a:schemeClr val="tx1"/>
        </a:solidFill>
        <a:latin typeface="Arial" charset="0"/>
        <a:ea typeface="+mn-ea"/>
        <a:cs typeface="Times New Roman" charset="0"/>
      </a:defRPr>
    </a:lvl5pPr>
    <a:lvl6pPr marL="2286000" algn="l" defTabSz="914400" rtl="0" eaLnBrk="1" latinLnBrk="0" hangingPunct="1">
      <a:defRPr kern="1200">
        <a:solidFill>
          <a:schemeClr val="tx1"/>
        </a:solidFill>
        <a:latin typeface="Arial" charset="0"/>
        <a:ea typeface="+mn-ea"/>
        <a:cs typeface="Times New Roman" charset="0"/>
      </a:defRPr>
    </a:lvl6pPr>
    <a:lvl7pPr marL="2743200" algn="l" defTabSz="914400" rtl="0" eaLnBrk="1" latinLnBrk="0" hangingPunct="1">
      <a:defRPr kern="1200">
        <a:solidFill>
          <a:schemeClr val="tx1"/>
        </a:solidFill>
        <a:latin typeface="Arial" charset="0"/>
        <a:ea typeface="+mn-ea"/>
        <a:cs typeface="Times New Roman" charset="0"/>
      </a:defRPr>
    </a:lvl7pPr>
    <a:lvl8pPr marL="3200400" algn="l" defTabSz="914400" rtl="0" eaLnBrk="1" latinLnBrk="0" hangingPunct="1">
      <a:defRPr kern="1200">
        <a:solidFill>
          <a:schemeClr val="tx1"/>
        </a:solidFill>
        <a:latin typeface="Arial" charset="0"/>
        <a:ea typeface="+mn-ea"/>
        <a:cs typeface="Times New Roman" charset="0"/>
      </a:defRPr>
    </a:lvl8pPr>
    <a:lvl9pPr marL="3657600" algn="l" defTabSz="914400" rtl="0" eaLnBrk="1" latinLnBrk="0" hangingPunct="1">
      <a:defRPr kern="1200">
        <a:solidFill>
          <a:schemeClr val="tx1"/>
        </a:solidFill>
        <a:latin typeface="Arial" charset="0"/>
        <a:ea typeface="+mn-ea"/>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003300"/>
    <a:srgbClr val="FFFF66"/>
    <a:srgbClr val="FF0000"/>
    <a:srgbClr val="0066FF"/>
    <a:srgbClr val="006600"/>
    <a:srgbClr val="CC00CC"/>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04" autoAdjust="0"/>
  </p:normalViewPr>
  <p:slideViewPr>
    <p:cSldViewPr>
      <p:cViewPr>
        <p:scale>
          <a:sx n="60" d="100"/>
          <a:sy n="60" d="100"/>
        </p:scale>
        <p:origin x="-1434"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93E5932-2848-4E67-8064-02E02B2EFC47}" type="datetimeFigureOut">
              <a:rPr lang="en-US"/>
              <a:pPr>
                <a:defRPr/>
              </a:pPr>
              <a:t>11/11/2010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9632E04A-E89E-40BA-9274-133683EBE6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Times New Roman" charset="0"/>
      </a:defRPr>
    </a:lvl1pPr>
    <a:lvl2pPr marL="457200" algn="l" rtl="0" fontAlgn="base">
      <a:spcBef>
        <a:spcPct val="30000"/>
      </a:spcBef>
      <a:spcAft>
        <a:spcPct val="0"/>
      </a:spcAft>
      <a:defRPr sz="1200" kern="1200">
        <a:solidFill>
          <a:schemeClr val="tx1"/>
        </a:solidFill>
        <a:latin typeface="+mn-lt"/>
        <a:ea typeface="+mn-ea"/>
        <a:cs typeface="Times New Roman" charset="0"/>
      </a:defRPr>
    </a:lvl2pPr>
    <a:lvl3pPr marL="914400" algn="l" rtl="0" fontAlgn="base">
      <a:spcBef>
        <a:spcPct val="30000"/>
      </a:spcBef>
      <a:spcAft>
        <a:spcPct val="0"/>
      </a:spcAft>
      <a:defRPr sz="1200" kern="1200">
        <a:solidFill>
          <a:schemeClr val="tx1"/>
        </a:solidFill>
        <a:latin typeface="+mn-lt"/>
        <a:ea typeface="+mn-ea"/>
        <a:cs typeface="Times New Roman" charset="0"/>
      </a:defRPr>
    </a:lvl3pPr>
    <a:lvl4pPr marL="1371600" algn="l" rtl="0" fontAlgn="base">
      <a:spcBef>
        <a:spcPct val="30000"/>
      </a:spcBef>
      <a:spcAft>
        <a:spcPct val="0"/>
      </a:spcAft>
      <a:defRPr sz="1200" kern="1200">
        <a:solidFill>
          <a:schemeClr val="tx1"/>
        </a:solidFill>
        <a:latin typeface="+mn-lt"/>
        <a:ea typeface="+mn-ea"/>
        <a:cs typeface="Times New Roman" charset="0"/>
      </a:defRPr>
    </a:lvl4pPr>
    <a:lvl5pPr marL="1828800" algn="l" rtl="0" fontAlgn="base">
      <a:spcBef>
        <a:spcPct val="30000"/>
      </a:spcBef>
      <a:spcAft>
        <a:spcPct val="0"/>
      </a:spcAft>
      <a:defRPr sz="1200" kern="1200">
        <a:solidFill>
          <a:schemeClr val="tx1"/>
        </a:solidFill>
        <a:latin typeface="+mn-lt"/>
        <a:ea typeface="+mn-ea"/>
        <a:cs typeface="Times New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5"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184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E3F34F5-656B-466D-ACF4-48B3C0794A48}" type="slidenum">
              <a:rPr lang="en-US" sz="1200">
                <a:latin typeface="Calibri" pitchFamily="34" charset="0"/>
                <a:cs typeface="Arial" charset="0"/>
              </a:rPr>
              <a:pPr algn="r"/>
              <a:t>1</a:t>
            </a:fld>
            <a:endParaRPr lang="en-US" sz="1200">
              <a:latin typeface="Calibri" pitchFamily="34"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9"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348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99F88F9-195D-4BDD-B967-C6377AA62F92}" type="slidenum">
              <a:rPr lang="en-US" sz="1200">
                <a:latin typeface="Calibri" pitchFamily="34" charset="0"/>
                <a:cs typeface="Arial" charset="0"/>
              </a:rPr>
              <a:pPr algn="r"/>
              <a:t>10</a:t>
            </a:fld>
            <a:endParaRPr lang="en-US" sz="1200">
              <a:latin typeface="Calibri" pitchFamily="34"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771"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327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B79061-901E-4CC1-A59C-5220254344BD}" type="slidenum">
              <a:rPr lang="en-US" sz="1200">
                <a:latin typeface="Calibri" pitchFamily="34" charset="0"/>
                <a:cs typeface="Arial" charset="0"/>
              </a:rPr>
              <a:pPr algn="r"/>
              <a:t>11</a:t>
            </a:fld>
            <a:endParaRPr lang="en-US" sz="1200">
              <a:latin typeface="Calibri" pitchFamily="34"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204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17AD734-A4CF-4B4C-B576-55F1256DFC1A}" type="slidenum">
              <a:rPr lang="en-US" sz="1200">
                <a:latin typeface="Calibri" pitchFamily="34" charset="0"/>
                <a:cs typeface="Arial" charset="0"/>
              </a:rPr>
              <a:pPr algn="r"/>
              <a:t>12</a:t>
            </a:fld>
            <a:endParaRPr lang="en-US" sz="1200">
              <a:latin typeface="Calibri" pitchFamily="34"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368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2300C8F-AF2B-45B4-AE3B-AB59C66C8FF3}" type="slidenum">
              <a:rPr lang="en-US" sz="1200">
                <a:latin typeface="Calibri" pitchFamily="34" charset="0"/>
                <a:cs typeface="Arial" charset="0"/>
              </a:rPr>
              <a:pPr algn="r"/>
              <a:t>13</a:t>
            </a:fld>
            <a:endParaRPr lang="en-US" sz="1200">
              <a:latin typeface="Calibri" pitchFamily="34"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1"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430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B04B685-FBF1-4E81-B3DD-C997BEDEEF7F}" type="slidenum">
              <a:rPr lang="en-US" sz="1200">
                <a:latin typeface="Calibri" pitchFamily="34" charset="0"/>
                <a:cs typeface="Arial" charset="0"/>
              </a:rPr>
              <a:pPr algn="r"/>
              <a:t>14</a:t>
            </a:fld>
            <a:endParaRPr lang="en-US" sz="1200">
              <a:latin typeface="Calibri" pitchFamily="34"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7"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26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7EC815C-0440-43F5-9BB0-849BB79AFD5E}" type="slidenum">
              <a:rPr lang="en-US" sz="1200">
                <a:latin typeface="Calibri" pitchFamily="34" charset="0"/>
                <a:cs typeface="Arial" charset="0"/>
              </a:rPr>
              <a:pPr algn="r"/>
              <a:t>15</a:t>
            </a:fld>
            <a:endParaRPr lang="en-US" sz="1200">
              <a:latin typeface="Calibri" pitchFamily="34"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5"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389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25B8973-F26D-4CFC-B9F9-059AF5A58386}" type="slidenum">
              <a:rPr lang="en-US" sz="1200">
                <a:latin typeface="Calibri" pitchFamily="34" charset="0"/>
                <a:cs typeface="Arial" charset="0"/>
              </a:rPr>
              <a:pPr algn="r"/>
              <a:t>16</a:t>
            </a:fld>
            <a:endParaRPr lang="en-US" sz="1200">
              <a:latin typeface="Calibri" pitchFamily="34" charset="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9"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4506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344A933-FD81-45C7-9EC0-7F9A0D134996}" type="slidenum">
              <a:rPr lang="en-US" sz="1200">
                <a:latin typeface="Calibri" pitchFamily="34" charset="0"/>
                <a:cs typeface="Arial" charset="0"/>
              </a:rPr>
              <a:pPr algn="r"/>
              <a:t>17</a:t>
            </a:fld>
            <a:endParaRPr lang="en-US" sz="1200">
              <a:latin typeface="Calibri" pitchFamily="34"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471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F14040C-6C18-4DCC-9E81-A1761434DDF3}" type="slidenum">
              <a:rPr lang="en-US" sz="1200">
                <a:latin typeface="Calibri" pitchFamily="34" charset="0"/>
                <a:cs typeface="Arial" charset="0"/>
              </a:rPr>
              <a:pPr algn="r"/>
              <a:t>18</a:t>
            </a:fld>
            <a:endParaRPr lang="en-US" sz="1200">
              <a:latin typeface="Calibri" pitchFamily="34"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4915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1D549C9-3002-4126-B8FB-0C68B360E33A}" type="slidenum">
              <a:rPr lang="en-US" sz="1200">
                <a:latin typeface="Calibri" pitchFamily="34" charset="0"/>
                <a:cs typeface="Arial" charset="0"/>
              </a:rPr>
              <a:pPr algn="r"/>
              <a:t>19</a:t>
            </a:fld>
            <a:endParaRPr lang="en-US" sz="1200">
              <a:latin typeface="Calibri" pitchFamily="34"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409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541FE7E-743D-4753-8EA3-EF4F8E88C793}" type="slidenum">
              <a:rPr lang="en-US" sz="1200">
                <a:latin typeface="Calibri" pitchFamily="34" charset="0"/>
                <a:cs typeface="Arial" charset="0"/>
              </a:rPr>
              <a:pPr algn="r"/>
              <a:t>2</a:t>
            </a:fld>
            <a:endParaRPr lang="en-US" sz="1200">
              <a:latin typeface="Calibri" pitchFamily="34"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39029D-1211-4B1B-AB4D-E886C08F9FF6}"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512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CE0CD85-72F3-4590-AE67-C2C13EDDB153}" type="slidenum">
              <a:rPr lang="en-US" sz="1200">
                <a:latin typeface="Calibri" pitchFamily="34" charset="0"/>
                <a:cs typeface="Arial" charset="0"/>
              </a:rPr>
              <a:pPr algn="r"/>
              <a:t>4</a:t>
            </a:fld>
            <a:endParaRPr lang="en-US" sz="1200">
              <a:latin typeface="Calibri"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1"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22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7AB2657-9E4F-4483-90E2-CA03EE578C04}" type="slidenum">
              <a:rPr lang="en-US" sz="1200">
                <a:latin typeface="Calibri" pitchFamily="34" charset="0"/>
                <a:cs typeface="Arial" charset="0"/>
              </a:rPr>
              <a:pPr algn="r"/>
              <a:t>5</a:t>
            </a:fld>
            <a:endParaRPr lang="en-US" sz="1200">
              <a:latin typeface="Calibri"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24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1698EBA-45B4-49DD-B23A-54B32A0C8042}" type="slidenum">
              <a:rPr lang="en-US" sz="1200">
                <a:latin typeface="Calibri" pitchFamily="34" charset="0"/>
                <a:cs typeface="Arial" charset="0"/>
              </a:rPr>
              <a:pPr algn="r"/>
              <a:t>6</a:t>
            </a:fld>
            <a:endParaRPr lang="en-US" sz="1200">
              <a:latin typeface="Calibri" pitchFamily="34"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0723"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307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85E57B9-CC1F-4F05-8BD1-296D0250B878}" type="slidenum">
              <a:rPr lang="en-US" sz="1200">
                <a:latin typeface="Calibri" pitchFamily="34" charset="0"/>
                <a:cs typeface="Arial" charset="0"/>
              </a:rPr>
              <a:pPr algn="r"/>
              <a:t>7</a:t>
            </a:fld>
            <a:endParaRPr lang="en-US" sz="1200">
              <a:latin typeface="Calibri" pitchFamily="34"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1"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532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32C17E8-5A43-49A8-A29F-1DCA918FB939}" type="slidenum">
              <a:rPr lang="en-US" sz="1200">
                <a:latin typeface="Calibri" pitchFamily="34" charset="0"/>
                <a:cs typeface="Arial" charset="0"/>
              </a:rPr>
              <a:pPr algn="r"/>
              <a:t>8</a:t>
            </a:fld>
            <a:endParaRPr lang="en-US" sz="1200">
              <a:latin typeface="Calibri" pitchFamily="34"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5" name="Notes Placeholder 2"/>
          <p:cNvSpPr>
            <a:spLocks noGrp="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spcBef>
                <a:spcPct val="0"/>
              </a:spcBef>
            </a:pPr>
            <a:r>
              <a:rPr lang="en-US" b="1" smtClean="0"/>
              <a:t>Please leave us a 5 star rating! </a:t>
            </a:r>
          </a:p>
          <a:p>
            <a:pPr>
              <a:spcBef>
                <a:spcPct val="0"/>
              </a:spcBef>
            </a:pPr>
            <a:endParaRPr lang="en-US" smtClean="0"/>
          </a:p>
          <a:p>
            <a:pPr>
              <a:spcBef>
                <a:spcPct val="0"/>
              </a:spcBef>
            </a:pPr>
            <a:r>
              <a:rPr lang="en-US" smtClean="0"/>
              <a:t>Welcome to Super Easy Templates:  This is an 8 x 11 daycare / school/ academic certificate perfect for celebrating a little one</a:t>
            </a:r>
            <a:r>
              <a:rPr lang="en-US" smtClean="0">
                <a:latin typeface="Times New Roman"/>
              </a:rPr>
              <a:t>’</a:t>
            </a:r>
            <a:r>
              <a:rPr lang="en-US" smtClean="0"/>
              <a:t>s achievements. We provide easy-to-use and customize templates for home and business use. Most of our templates are for PowerPoint 2007 and Word 2007. If you are interested in additional templates, visit our website: www.supereasytemplates.com.  You can download additional designs for .99 cents! If you require technical support on this specific presentation, email us: support@supereasytemplates.com. Also, check the Microsoft forums for specialized assistance. Although we try to respond to all support requests, please realize that this is a free service and we cannot guarantee a timely response. All questions and answers are usually posted on our FAQ pages. </a:t>
            </a:r>
          </a:p>
          <a:p>
            <a:pPr>
              <a:spcBef>
                <a:spcPct val="0"/>
              </a:spcBef>
            </a:pPr>
            <a:endParaRPr lang="en-US" smtClean="0"/>
          </a:p>
        </p:txBody>
      </p:sp>
      <p:sp>
        <p:nvSpPr>
          <p:cNvPr id="286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09FE2A0-62AF-4F86-B483-B78A39359C54}" type="slidenum">
              <a:rPr lang="en-US" sz="1200">
                <a:latin typeface="Calibri" pitchFamily="34" charset="0"/>
                <a:cs typeface="Arial" charset="0"/>
              </a:rPr>
              <a:pPr algn="r"/>
              <a:t>9</a:t>
            </a:fld>
            <a:endParaRPr lang="en-US" sz="1200">
              <a:latin typeface="Calibri" pitchFamily="34"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3C512D-D22C-4636-9818-618DDE474E82}"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9E5701-9986-493F-82C5-6AB9553695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5DA391-F535-43B4-B13B-F6D815FB63EF}"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3EB459-D15A-4388-ACFE-97BE846401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0B7E84-8229-4832-928E-6E8CAC0D21F3}"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EFFF4F-021A-41F4-8564-53DC7C8C3D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C02AF2-87B7-443E-8603-2BF89B8EE9D3}"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54021C-2CF1-4FA3-BA17-3799412545E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78FE06-25E7-4241-94FF-DA4C120A263A}"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7CEFE6-6B1E-4A36-B246-A8C77045FD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FB0898-5F48-473A-9ED8-D6F925BCE09F}" type="datetimeFigureOut">
              <a:rPr lang="en-US"/>
              <a:pPr>
                <a:defRPr/>
              </a:pPr>
              <a:t>11/11/2010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CD6535-8483-4E8D-8F23-7F6DB73A195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16EAC1-EFEB-4028-80FC-047B92EE6980}" type="datetimeFigureOut">
              <a:rPr lang="en-US"/>
              <a:pPr>
                <a:defRPr/>
              </a:pPr>
              <a:t>11/11/2010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16F37D-B49B-4B1F-8DF7-12792EA5EC0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C5F65D-BA49-4B9F-8A6D-57127D347A39}" type="datetimeFigureOut">
              <a:rPr lang="en-US"/>
              <a:pPr>
                <a:defRPr/>
              </a:pPr>
              <a:t>11/11/2010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1BC8E7-C7F6-43F4-AE7F-B82DE699CA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C1B88D-3CB9-43E0-9337-4D5E7063E939}" type="datetimeFigureOut">
              <a:rPr lang="en-US"/>
              <a:pPr>
                <a:defRPr/>
              </a:pPr>
              <a:t>11/11/2010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4A5D702-1B15-4A75-89E8-10E33E13515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939EB6-D00A-41CC-9A1E-105F7858686C}" type="datetimeFigureOut">
              <a:rPr lang="en-US"/>
              <a:pPr>
                <a:defRPr/>
              </a:pPr>
              <a:t>11/11/2010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C822F1-3AC1-4027-B28E-D9E1C4F79EA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D27171-307E-46DE-9E4F-6E124004561A}" type="datetimeFigureOut">
              <a:rPr lang="en-US"/>
              <a:pPr>
                <a:defRPr/>
              </a:pPr>
              <a:t>11/11/2010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054DE4-6BD4-4546-B2BE-9BA8BD9908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Κάντε κλικ για να επεξεργαστείτε τον τίτλο</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BE9FD04-E982-474E-99D5-98183CC40D4C}" type="datetimeFigureOut">
              <a:rPr lang="en-US"/>
              <a:pPr>
                <a:defRPr/>
              </a:pPr>
              <a:t>11/11/2010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64F45E3-E5F7-42F8-AAA6-2838A36C3D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cover dir="ru"/>
  </p:transition>
  <p:txStyles>
    <p:titleStyle>
      <a:lvl1pPr algn="ctr" rtl="0" fontAlgn="base">
        <a:spcBef>
          <a:spcPct val="0"/>
        </a:spcBef>
        <a:spcAft>
          <a:spcPct val="0"/>
        </a:spcAft>
        <a:defRPr sz="4400" kern="1200">
          <a:solidFill>
            <a:schemeClr val="tx1"/>
          </a:solidFill>
          <a:latin typeface="+mj-lt"/>
          <a:ea typeface="+mj-ea"/>
          <a:cs typeface="Times New Roman" charset="0"/>
        </a:defRPr>
      </a:lvl1pPr>
      <a:lvl2pPr algn="ctr" rtl="0" fontAlgn="base">
        <a:spcBef>
          <a:spcPct val="0"/>
        </a:spcBef>
        <a:spcAft>
          <a:spcPct val="0"/>
        </a:spcAft>
        <a:defRPr sz="4400">
          <a:solidFill>
            <a:schemeClr val="tx1"/>
          </a:solidFill>
          <a:latin typeface="Calibri" pitchFamily="34" charset="0"/>
          <a:cs typeface="Times New Roman" charset="0"/>
        </a:defRPr>
      </a:lvl2pPr>
      <a:lvl3pPr algn="ctr" rtl="0" fontAlgn="base">
        <a:spcBef>
          <a:spcPct val="0"/>
        </a:spcBef>
        <a:spcAft>
          <a:spcPct val="0"/>
        </a:spcAft>
        <a:defRPr sz="4400">
          <a:solidFill>
            <a:schemeClr val="tx1"/>
          </a:solidFill>
          <a:latin typeface="Calibri" pitchFamily="34" charset="0"/>
          <a:cs typeface="Times New Roman" charset="0"/>
        </a:defRPr>
      </a:lvl3pPr>
      <a:lvl4pPr algn="ctr" rtl="0" fontAlgn="base">
        <a:spcBef>
          <a:spcPct val="0"/>
        </a:spcBef>
        <a:spcAft>
          <a:spcPct val="0"/>
        </a:spcAft>
        <a:defRPr sz="4400">
          <a:solidFill>
            <a:schemeClr val="tx1"/>
          </a:solidFill>
          <a:latin typeface="Calibri" pitchFamily="34" charset="0"/>
          <a:cs typeface="Times New Roman" charset="0"/>
        </a:defRPr>
      </a:lvl4pPr>
      <a:lvl5pPr algn="ctr" rtl="0" fontAlgn="base">
        <a:spcBef>
          <a:spcPct val="0"/>
        </a:spcBef>
        <a:spcAft>
          <a:spcPct val="0"/>
        </a:spcAft>
        <a:defRPr sz="4400">
          <a:solidFill>
            <a:schemeClr val="tx1"/>
          </a:solidFill>
          <a:latin typeface="Calibri" pitchFamily="34" charset="0"/>
          <a:cs typeface="Times New Roman" charset="0"/>
        </a:defRPr>
      </a:lvl5pPr>
      <a:lvl6pPr marL="457200" algn="ctr" rtl="0" fontAlgn="base">
        <a:spcBef>
          <a:spcPct val="0"/>
        </a:spcBef>
        <a:spcAft>
          <a:spcPct val="0"/>
        </a:spcAft>
        <a:defRPr sz="4400">
          <a:solidFill>
            <a:schemeClr val="tx1"/>
          </a:solidFill>
          <a:latin typeface="Calibri" pitchFamily="34" charset="0"/>
          <a:cs typeface="Times New Roman" charset="0"/>
        </a:defRPr>
      </a:lvl6pPr>
      <a:lvl7pPr marL="914400" algn="ctr" rtl="0" fontAlgn="base">
        <a:spcBef>
          <a:spcPct val="0"/>
        </a:spcBef>
        <a:spcAft>
          <a:spcPct val="0"/>
        </a:spcAft>
        <a:defRPr sz="4400">
          <a:solidFill>
            <a:schemeClr val="tx1"/>
          </a:solidFill>
          <a:latin typeface="Calibri" pitchFamily="34" charset="0"/>
          <a:cs typeface="Times New Roman" charset="0"/>
        </a:defRPr>
      </a:lvl7pPr>
      <a:lvl8pPr marL="1371600" algn="ctr" rtl="0" fontAlgn="base">
        <a:spcBef>
          <a:spcPct val="0"/>
        </a:spcBef>
        <a:spcAft>
          <a:spcPct val="0"/>
        </a:spcAft>
        <a:defRPr sz="4400">
          <a:solidFill>
            <a:schemeClr val="tx1"/>
          </a:solidFill>
          <a:latin typeface="Calibri" pitchFamily="34" charset="0"/>
          <a:cs typeface="Times New Roman" charset="0"/>
        </a:defRPr>
      </a:lvl8pPr>
      <a:lvl9pPr marL="1828800" algn="ctr" rtl="0" fontAlgn="base">
        <a:spcBef>
          <a:spcPct val="0"/>
        </a:spcBef>
        <a:spcAft>
          <a:spcPct val="0"/>
        </a:spcAft>
        <a:defRPr sz="4400">
          <a:solidFill>
            <a:schemeClr val="tx1"/>
          </a:solidFill>
          <a:latin typeface="Calibri" pitchFamily="34" charset="0"/>
          <a:cs typeface="Times New Roman"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Times New Roman"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Times New Roman" charset="0"/>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Times New Roman" charset="0"/>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Times New Roman" charset="0"/>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Times New Roman"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25.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26.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27.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28.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29.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30.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31.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32.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1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2.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0.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notesSlide" Target="../notesSlides/notesSlide4.xml"/><Relationship Id="rId16"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1.jpeg"/><Relationship Id="rId5" Type="http://schemas.openxmlformats.org/officeDocument/2006/relationships/image" Target="../media/image4.wmf"/><Relationship Id="rId15" Type="http://schemas.openxmlformats.org/officeDocument/2006/relationships/image" Target="../media/image15.jpeg"/><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 Id="rId1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9.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20.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21.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22.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24.jpeg"/><Relationship Id="rId5" Type="http://schemas.openxmlformats.org/officeDocument/2006/relationships/image" Target="../media/image4.wmf"/><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l-GR">
                <a:solidFill>
                  <a:srgbClr val="FFFFFF"/>
                </a:solidFill>
                <a:latin typeface="Times New Roman" charset="0"/>
                <a:cs typeface="Times New Roman" charset="0"/>
              </a:rPr>
              <a:t>Τυττ</a:t>
            </a:r>
          </a:p>
        </p:txBody>
      </p:sp>
      <p:pic>
        <p:nvPicPr>
          <p:cNvPr id="17412"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17413"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17414"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17415"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17416"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17417"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17418"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17419"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17420"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17421"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sp>
        <p:nvSpPr>
          <p:cNvPr id="17422" name="Text Box 1038"/>
          <p:cNvSpPr txBox="1">
            <a:spLocks noChangeArrowheads="1"/>
          </p:cNvSpPr>
          <p:nvPr/>
        </p:nvSpPr>
        <p:spPr bwMode="auto">
          <a:xfrm>
            <a:off x="1676400" y="2590800"/>
            <a:ext cx="6096000" cy="1098550"/>
          </a:xfrm>
          <a:prstGeom prst="rect">
            <a:avLst/>
          </a:prstGeom>
          <a:noFill/>
          <a:ln w="9525">
            <a:noFill/>
            <a:miter lim="800000"/>
            <a:headEnd/>
            <a:tailEnd/>
          </a:ln>
          <a:effectLst/>
        </p:spPr>
        <p:txBody>
          <a:bodyPr>
            <a:spAutoFit/>
          </a:bodyPr>
          <a:lstStyle/>
          <a:p>
            <a:pPr algn="ctr">
              <a:spcBef>
                <a:spcPct val="50000"/>
              </a:spcBef>
            </a:pPr>
            <a:r>
              <a:rPr lang="el-GR" sz="6600">
                <a:solidFill>
                  <a:srgbClr val="0066FF"/>
                </a:solidFill>
                <a:latin typeface="Mistral" pitchFamily="66" charset="0"/>
              </a:rPr>
              <a:t>Παίζοντας σαν άλλοτε</a:t>
            </a:r>
          </a:p>
        </p:txBody>
      </p:sp>
      <p:sp>
        <p:nvSpPr>
          <p:cNvPr id="17423" name="Text Box 1039"/>
          <p:cNvSpPr txBox="1">
            <a:spLocks noChangeArrowheads="1"/>
          </p:cNvSpPr>
          <p:nvPr/>
        </p:nvSpPr>
        <p:spPr bwMode="auto">
          <a:xfrm>
            <a:off x="5715000" y="4419600"/>
            <a:ext cx="2362200" cy="1192213"/>
          </a:xfrm>
          <a:prstGeom prst="rect">
            <a:avLst/>
          </a:prstGeom>
          <a:noFill/>
          <a:ln w="9525">
            <a:noFill/>
            <a:miter lim="800000"/>
            <a:headEnd/>
            <a:tailEnd/>
          </a:ln>
          <a:effectLst/>
        </p:spPr>
        <p:txBody>
          <a:bodyPr>
            <a:spAutoFit/>
          </a:bodyPr>
          <a:lstStyle/>
          <a:p>
            <a:pPr algn="ctr">
              <a:spcBef>
                <a:spcPct val="50000"/>
              </a:spcBef>
            </a:pPr>
            <a:r>
              <a:rPr lang="el-GR">
                <a:solidFill>
                  <a:srgbClr val="FF0000"/>
                </a:solidFill>
                <a:latin typeface="Mistral" pitchFamily="66" charset="0"/>
              </a:rPr>
              <a:t>Δίκτυο Σχολικής Καινοτομίας </a:t>
            </a:r>
          </a:p>
          <a:p>
            <a:pPr algn="ctr">
              <a:spcBef>
                <a:spcPct val="50000"/>
              </a:spcBef>
            </a:pPr>
            <a:r>
              <a:rPr lang="el-GR">
                <a:solidFill>
                  <a:srgbClr val="FF0000"/>
                </a:solidFill>
                <a:latin typeface="Mistral" pitchFamily="66" charset="0"/>
              </a:rPr>
              <a:t>Α΄ Πρόγραμμα </a:t>
            </a:r>
          </a:p>
          <a:p>
            <a:pPr algn="ctr">
              <a:spcBef>
                <a:spcPct val="50000"/>
              </a:spcBef>
            </a:pPr>
            <a:r>
              <a:rPr lang="el-GR">
                <a:solidFill>
                  <a:srgbClr val="FF0000"/>
                </a:solidFill>
                <a:latin typeface="Mistral" pitchFamily="66" charset="0"/>
              </a:rPr>
              <a:t>Σχολικό έτος 2009-2010</a:t>
            </a:r>
          </a:p>
        </p:txBody>
      </p:sp>
      <p:sp>
        <p:nvSpPr>
          <p:cNvPr id="17424" name="Text Box 1040"/>
          <p:cNvSpPr txBox="1">
            <a:spLocks noChangeArrowheads="1"/>
          </p:cNvSpPr>
          <p:nvPr/>
        </p:nvSpPr>
        <p:spPr bwMode="auto">
          <a:xfrm>
            <a:off x="1524000" y="1524000"/>
            <a:ext cx="2895600" cy="457200"/>
          </a:xfrm>
          <a:prstGeom prst="rect">
            <a:avLst/>
          </a:prstGeom>
          <a:noFill/>
          <a:ln w="9525">
            <a:noFill/>
            <a:miter lim="800000"/>
            <a:headEnd/>
            <a:tailEnd/>
          </a:ln>
          <a:effectLst/>
        </p:spPr>
        <p:txBody>
          <a:bodyPr>
            <a:spAutoFit/>
          </a:bodyPr>
          <a:lstStyle/>
          <a:p>
            <a:pPr>
              <a:spcBef>
                <a:spcPct val="50000"/>
              </a:spcBef>
            </a:pPr>
            <a:r>
              <a:rPr lang="el-GR" sz="2400">
                <a:solidFill>
                  <a:srgbClr val="FF0000"/>
                </a:solidFill>
                <a:latin typeface="Mistral" pitchFamily="66" charset="0"/>
              </a:rPr>
              <a:t>35ο Νηπιαγωγείο Χανίων</a:t>
            </a:r>
          </a:p>
        </p:txBody>
      </p:sp>
      <p:sp>
        <p:nvSpPr>
          <p:cNvPr id="17425" name="Rectangle 1041"/>
          <p:cNvSpPr>
            <a:spLocks noGrp="1"/>
          </p:cNvSpPr>
          <p:nvPr>
            <p:ph type="title" idx="4294967295"/>
          </p:nvPr>
        </p:nvSpPr>
        <p:spPr/>
        <p:txBody>
          <a:bodyPr/>
          <a:lstStyle/>
          <a:p>
            <a:r>
              <a:rPr lang="en-US" smtClean="0"/>
              <a:t>5</a:t>
            </a:r>
            <a:endParaRPr lang="el-GR" smtClean="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7422"/>
                                        </p:tgtEl>
                                        <p:attrNameLst>
                                          <p:attrName>style.visibility</p:attrName>
                                        </p:attrNameLst>
                                      </p:cBhvr>
                                      <p:to>
                                        <p:strVal val="visible"/>
                                      </p:to>
                                    </p:set>
                                    <p:anim calcmode="lin" valueType="num">
                                      <p:cBhvr additive="base">
                                        <p:cTn id="7" dur="500" fill="hold"/>
                                        <p:tgtEl>
                                          <p:spTgt spid="17422"/>
                                        </p:tgtEl>
                                        <p:attrNameLst>
                                          <p:attrName>ppt_x</p:attrName>
                                        </p:attrNameLst>
                                      </p:cBhvr>
                                      <p:tavLst>
                                        <p:tav tm="0">
                                          <p:val>
                                            <p:strVal val="0-#ppt_w/2"/>
                                          </p:val>
                                        </p:tav>
                                        <p:tav tm="100000">
                                          <p:val>
                                            <p:strVal val="#ppt_x"/>
                                          </p:val>
                                        </p:tav>
                                      </p:tavLst>
                                    </p:anim>
                                    <p:anim calcmode="lin" valueType="num">
                                      <p:cBhvr additive="base">
                                        <p:cTn id="8" dur="500" fill="hold"/>
                                        <p:tgtEl>
                                          <p:spTgt spid="174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7424"/>
                                        </p:tgtEl>
                                        <p:attrNameLst>
                                          <p:attrName>style.visibility</p:attrName>
                                        </p:attrNameLst>
                                      </p:cBhvr>
                                      <p:to>
                                        <p:strVal val="visible"/>
                                      </p:to>
                                    </p:set>
                                    <p:anim calcmode="lin" valueType="num">
                                      <p:cBhvr additive="base">
                                        <p:cTn id="13" dur="500" fill="hold"/>
                                        <p:tgtEl>
                                          <p:spTgt spid="17424"/>
                                        </p:tgtEl>
                                        <p:attrNameLst>
                                          <p:attrName>ppt_x</p:attrName>
                                        </p:attrNameLst>
                                      </p:cBhvr>
                                      <p:tavLst>
                                        <p:tav tm="0">
                                          <p:val>
                                            <p:strVal val="0-#ppt_w/2"/>
                                          </p:val>
                                        </p:tav>
                                        <p:tav tm="100000">
                                          <p:val>
                                            <p:strVal val="#ppt_x"/>
                                          </p:val>
                                        </p:tav>
                                      </p:tavLst>
                                    </p:anim>
                                    <p:anim calcmode="lin" valueType="num">
                                      <p:cBhvr additive="base">
                                        <p:cTn id="14" dur="500" fill="hold"/>
                                        <p:tgtEl>
                                          <p:spTgt spid="1742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7423"/>
                                        </p:tgtEl>
                                        <p:attrNameLst>
                                          <p:attrName>style.visibility</p:attrName>
                                        </p:attrNameLst>
                                      </p:cBhvr>
                                      <p:to>
                                        <p:strVal val="visible"/>
                                      </p:to>
                                    </p:set>
                                    <p:anim calcmode="lin" valueType="num">
                                      <p:cBhvr additive="base">
                                        <p:cTn id="19" dur="500" fill="hold"/>
                                        <p:tgtEl>
                                          <p:spTgt spid="17423"/>
                                        </p:tgtEl>
                                        <p:attrNameLst>
                                          <p:attrName>ppt_x</p:attrName>
                                        </p:attrNameLst>
                                      </p:cBhvr>
                                      <p:tavLst>
                                        <p:tav tm="0">
                                          <p:val>
                                            <p:strVal val="1+#ppt_w/2"/>
                                          </p:val>
                                        </p:tav>
                                        <p:tav tm="100000">
                                          <p:val>
                                            <p:strVal val="#ppt_x"/>
                                          </p:val>
                                        </p:tav>
                                      </p:tavLst>
                                    </p:anim>
                                    <p:anim calcmode="lin" valueType="num">
                                      <p:cBhvr additive="base">
                                        <p:cTn id="20" dur="500" fill="hold"/>
                                        <p:tgtEl>
                                          <p:spTgt spid="17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2" grpId="0" autoUpdateAnimBg="0"/>
      <p:bldP spid="17423" grpId="0" autoUpdateAnimBg="0"/>
      <p:bldP spid="1742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3796"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33797"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33798"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33799"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33800"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33801"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048000" y="0"/>
            <a:ext cx="1781175" cy="1301750"/>
          </a:xfrm>
          <a:prstGeom prst="rect">
            <a:avLst/>
          </a:prstGeom>
          <a:noFill/>
          <a:ln w="9525">
            <a:noFill/>
            <a:miter lim="800000"/>
            <a:headEnd/>
            <a:tailEnd/>
          </a:ln>
        </p:spPr>
      </p:pic>
      <p:pic>
        <p:nvPicPr>
          <p:cNvPr id="33802"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33803"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33804"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33805"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sp>
        <p:nvSpPr>
          <p:cNvPr id="33806" name="Text Box 14"/>
          <p:cNvSpPr txBox="1">
            <a:spLocks noChangeArrowheads="1"/>
          </p:cNvSpPr>
          <p:nvPr/>
        </p:nvSpPr>
        <p:spPr bwMode="auto">
          <a:xfrm>
            <a:off x="4495800" y="914400"/>
            <a:ext cx="3505200" cy="5267325"/>
          </a:xfrm>
          <a:prstGeom prst="rect">
            <a:avLst/>
          </a:prstGeom>
          <a:noFill/>
          <a:ln w="9525">
            <a:noFill/>
            <a:miter lim="800000"/>
            <a:headEnd/>
            <a:tailEnd/>
          </a:ln>
          <a:effectLst/>
        </p:spPr>
        <p:txBody>
          <a:bodyPr>
            <a:spAutoFit/>
          </a:bodyPr>
          <a:lstStyle/>
          <a:p>
            <a:pPr algn="ctr">
              <a:spcBef>
                <a:spcPct val="50000"/>
              </a:spcBef>
            </a:pPr>
            <a:r>
              <a:rPr lang="el-GR" sz="1600" b="1" u="sng">
                <a:solidFill>
                  <a:srgbClr val="000099"/>
                </a:solidFill>
                <a:latin typeface="Verdana" pitchFamily="34" charset="0"/>
              </a:rPr>
              <a:t>ΠΕΡΝΑ ΠΕΡΝΑ Η ΜΕΛΙΣΣΑ</a:t>
            </a:r>
          </a:p>
          <a:p>
            <a:pPr algn="ctr">
              <a:spcBef>
                <a:spcPct val="50000"/>
              </a:spcBef>
            </a:pPr>
            <a:r>
              <a:rPr lang="el-GR" sz="1200">
                <a:solidFill>
                  <a:srgbClr val="003300"/>
                </a:solidFill>
                <a:latin typeface="Times New Roman"/>
              </a:rPr>
              <a:t> </a:t>
            </a:r>
            <a:r>
              <a:rPr lang="el-GR" sz="1200">
                <a:solidFill>
                  <a:srgbClr val="0066FF"/>
                </a:solidFill>
                <a:latin typeface="Verdana" pitchFamily="34" charset="0"/>
              </a:rPr>
              <a:t>Τα παιδιά εκλέγουν δύο αρχηγούς. Αυτοί οι δύο ονομάζονται με κάτι γλυκό ή σπουδαίο ή καλό (εγώ είμαι το δαχτυλίδι, λέει ο ένας με την διαμαντόπετρα, εγώ είμαι ένα ωραίο παγωτό με κρέμα, σοκολάτα και μπόλικο σιρόπι λέει ο άλλος, ή εγώ είμαι ο Παρθενώνας, εγώ είμαι ο ναός του Σουνίου). </a:t>
            </a:r>
            <a:br>
              <a:rPr lang="el-GR" sz="1200">
                <a:solidFill>
                  <a:srgbClr val="0066FF"/>
                </a:solidFill>
                <a:latin typeface="Verdana" pitchFamily="34" charset="0"/>
              </a:rPr>
            </a:br>
            <a:r>
              <a:rPr lang="el-GR" sz="1200">
                <a:solidFill>
                  <a:srgbClr val="0066FF"/>
                </a:solidFill>
                <a:latin typeface="Verdana" pitchFamily="34" charset="0"/>
              </a:rPr>
              <a:t>Τότε στέκονται ο ένας απέναντι στον άλλον και τα υπόλοιπα παιδιά κάνουν μία ουρά και τα δύο παιδιά χτυπούν τα χέρια τους ψηλά σαν αψίδα να περάσουν οι άλλοι απ</a:t>
            </a:r>
            <a:r>
              <a:rPr lang="el-GR" sz="1200">
                <a:solidFill>
                  <a:srgbClr val="0066FF"/>
                </a:solidFill>
                <a:latin typeface="Times New Roman" charset="0"/>
              </a:rPr>
              <a:t>ό</a:t>
            </a:r>
            <a:r>
              <a:rPr lang="el-GR" sz="1200">
                <a:solidFill>
                  <a:srgbClr val="0066FF"/>
                </a:solidFill>
                <a:latin typeface="Verdana" pitchFamily="34" charset="0"/>
              </a:rPr>
              <a:t> κάτω τραγουδώντας: "Περνά περνά η μέλισσα με τα μελισσόπουλα και με τα παιδόπουλα, παιδόπουλα". Σταματούν σ' ένα παιδί που περνάει εκείνη τη στιγμή κάτω από την αψίδα και του λένε μυστικά στ' αυτί αυτό που έχουν βάλει ότι είναι να διαλέξει.</a:t>
            </a:r>
            <a:br>
              <a:rPr lang="el-GR" sz="1200">
                <a:solidFill>
                  <a:srgbClr val="0066FF"/>
                </a:solidFill>
                <a:latin typeface="Verdana" pitchFamily="34" charset="0"/>
              </a:rPr>
            </a:br>
            <a:r>
              <a:rPr lang="el-GR" sz="1200">
                <a:solidFill>
                  <a:srgbClr val="0066FF"/>
                </a:solidFill>
                <a:latin typeface="Verdana" pitchFamily="34" charset="0"/>
              </a:rPr>
              <a:t>Αυτό του το λέει ο ένας συνήθως χωρίς να πει, ποιος είναι τι. Όταν το παιδί ζητήσει "το παγωτό" (ας πούμε) πηγαίνει πίσω απ' αυτόν που έχει ονομαστεί "παγωτό" και τον κρατά από τη μέση.</a:t>
            </a:r>
            <a:br>
              <a:rPr lang="el-GR" sz="1200">
                <a:solidFill>
                  <a:srgbClr val="0066FF"/>
                </a:solidFill>
                <a:latin typeface="Verdana" pitchFamily="34" charset="0"/>
              </a:rPr>
            </a:br>
            <a:r>
              <a:rPr lang="el-GR" sz="1200">
                <a:solidFill>
                  <a:srgbClr val="0066FF"/>
                </a:solidFill>
                <a:latin typeface="Verdana" pitchFamily="34" charset="0"/>
              </a:rPr>
              <a:t>Το ίδιο επαναλαμβάνεται για όλα τα παιδιά να διαλέξουν. Έτσι γίνονται δύο αλυσίδες. Πιάνονται οι αρχηγοί από τα χέρια και τραβιούνται από τα πίσω παιδιά. Όποια ομάδα τραβήξει την άλλη κερδίζει. </a:t>
            </a:r>
            <a:endParaRPr lang="el-GR" sz="1200">
              <a:solidFill>
                <a:srgbClr val="0066FF"/>
              </a:solidFill>
              <a:latin typeface="Comic Sans MS" pitchFamily="66" charset="0"/>
            </a:endParaRPr>
          </a:p>
          <a:p>
            <a:pPr>
              <a:spcBef>
                <a:spcPct val="50000"/>
              </a:spcBef>
            </a:pPr>
            <a:endParaRPr lang="el-GR" sz="1200">
              <a:solidFill>
                <a:srgbClr val="0066FF"/>
              </a:solidFill>
            </a:endParaRPr>
          </a:p>
        </p:txBody>
      </p:sp>
      <p:pic>
        <p:nvPicPr>
          <p:cNvPr id="33807" name="Picture 15" descr="C:\Documents and Settings\Μαρία\Τα έγγραφά μου\Οι εικόνες μου\παιχνιδια\melisa.jpg"/>
          <p:cNvPicPr>
            <a:picLocks noChangeAspect="1" noChangeArrowheads="1"/>
          </p:cNvPicPr>
          <p:nvPr/>
        </p:nvPicPr>
        <p:blipFill>
          <a:blip r:embed="rId11" cstate="print"/>
          <a:srcRect/>
          <a:stretch>
            <a:fillRect/>
          </a:stretch>
        </p:blipFill>
        <p:spPr bwMode="auto">
          <a:xfrm>
            <a:off x="1219200" y="1524000"/>
            <a:ext cx="3257550" cy="3429000"/>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3807"/>
                                        </p:tgtEl>
                                        <p:attrNameLst>
                                          <p:attrName>style.visibility</p:attrName>
                                        </p:attrNameLst>
                                      </p:cBhvr>
                                      <p:to>
                                        <p:strVal val="visible"/>
                                      </p:to>
                                    </p:set>
                                    <p:anim calcmode="lin" valueType="num">
                                      <p:cBhvr additive="base">
                                        <p:cTn id="7" dur="500" fill="hold"/>
                                        <p:tgtEl>
                                          <p:spTgt spid="33807"/>
                                        </p:tgtEl>
                                        <p:attrNameLst>
                                          <p:attrName>ppt_x</p:attrName>
                                        </p:attrNameLst>
                                      </p:cBhvr>
                                      <p:tavLst>
                                        <p:tav tm="0">
                                          <p:val>
                                            <p:strVal val="0-#ppt_w/2"/>
                                          </p:val>
                                        </p:tav>
                                        <p:tav tm="100000">
                                          <p:val>
                                            <p:strVal val="#ppt_x"/>
                                          </p:val>
                                        </p:tav>
                                      </p:tavLst>
                                    </p:anim>
                                    <p:anim calcmode="lin" valueType="num">
                                      <p:cBhvr additive="base">
                                        <p:cTn id="8" dur="500" fill="hold"/>
                                        <p:tgtEl>
                                          <p:spTgt spid="338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3806"/>
                                        </p:tgtEl>
                                        <p:attrNameLst>
                                          <p:attrName>style.visibility</p:attrName>
                                        </p:attrNameLst>
                                      </p:cBhvr>
                                      <p:to>
                                        <p:strVal val="visible"/>
                                      </p:to>
                                    </p:set>
                                    <p:anim calcmode="lin" valueType="num">
                                      <p:cBhvr additive="base">
                                        <p:cTn id="13" dur="500" fill="hold"/>
                                        <p:tgtEl>
                                          <p:spTgt spid="33806"/>
                                        </p:tgtEl>
                                        <p:attrNameLst>
                                          <p:attrName>ppt_x</p:attrName>
                                        </p:attrNameLst>
                                      </p:cBhvr>
                                      <p:tavLst>
                                        <p:tav tm="0">
                                          <p:val>
                                            <p:strVal val="1+#ppt_w/2"/>
                                          </p:val>
                                        </p:tav>
                                        <p:tav tm="100000">
                                          <p:val>
                                            <p:strVal val="#ppt_x"/>
                                          </p:val>
                                        </p:tav>
                                      </p:tavLst>
                                    </p:anim>
                                    <p:anim calcmode="lin" valueType="num">
                                      <p:cBhvr additive="base">
                                        <p:cTn id="14" dur="500" fill="hold"/>
                                        <p:tgtEl>
                                          <p:spTgt spid="33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1748"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31749"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31750"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31751"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31752"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31753"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31754"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31755"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31756"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31757"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pic>
        <p:nvPicPr>
          <p:cNvPr id="31758" name="Picture 14" descr="C:\Documents and Settings\Μαρία\Τα έγγραφά μου\Οι εικόνες μου\παιχνιδια\vasilias.jpg"/>
          <p:cNvPicPr>
            <a:picLocks noChangeAspect="1" noChangeArrowheads="1"/>
          </p:cNvPicPr>
          <p:nvPr/>
        </p:nvPicPr>
        <p:blipFill>
          <a:blip r:embed="rId11" cstate="print"/>
          <a:srcRect/>
          <a:stretch>
            <a:fillRect/>
          </a:stretch>
        </p:blipFill>
        <p:spPr bwMode="auto">
          <a:xfrm>
            <a:off x="1524000" y="1524000"/>
            <a:ext cx="2139950" cy="3581400"/>
          </a:xfrm>
          <a:prstGeom prst="rect">
            <a:avLst/>
          </a:prstGeom>
          <a:noFill/>
        </p:spPr>
      </p:pic>
      <p:sp>
        <p:nvSpPr>
          <p:cNvPr id="31759" name="Text Box 15"/>
          <p:cNvSpPr txBox="1">
            <a:spLocks noChangeArrowheads="1"/>
          </p:cNvSpPr>
          <p:nvPr/>
        </p:nvSpPr>
        <p:spPr bwMode="auto">
          <a:xfrm>
            <a:off x="4419600" y="1295400"/>
            <a:ext cx="3048000" cy="3938588"/>
          </a:xfrm>
          <a:prstGeom prst="rect">
            <a:avLst/>
          </a:prstGeom>
          <a:noFill/>
          <a:ln w="9525">
            <a:noFill/>
            <a:miter lim="800000"/>
            <a:headEnd/>
            <a:tailEnd/>
          </a:ln>
          <a:effectLst/>
        </p:spPr>
        <p:txBody>
          <a:bodyPr>
            <a:spAutoFit/>
          </a:bodyPr>
          <a:lstStyle/>
          <a:p>
            <a:pPr algn="ctr">
              <a:spcBef>
                <a:spcPct val="50000"/>
              </a:spcBef>
            </a:pPr>
            <a:r>
              <a:rPr lang="el-GR" b="1" u="sng">
                <a:solidFill>
                  <a:srgbClr val="000099"/>
                </a:solidFill>
                <a:latin typeface="Times New Roman" charset="0"/>
              </a:rPr>
              <a:t>ΒΑΣΙΛΙΑ ΒΑΣΙΛΙΑ!</a:t>
            </a:r>
          </a:p>
          <a:p>
            <a:pPr algn="ctr">
              <a:spcBef>
                <a:spcPct val="50000"/>
              </a:spcBef>
            </a:pPr>
            <a:r>
              <a:rPr lang="el-GR">
                <a:solidFill>
                  <a:srgbClr val="0066FF"/>
                </a:solidFill>
                <a:latin typeface="Times New Roman" charset="0"/>
              </a:rPr>
              <a:t>- Βασιλιά, βασιλιά με τα δώδεκα σπαθιά!</a:t>
            </a:r>
            <a:br>
              <a:rPr lang="el-GR">
                <a:solidFill>
                  <a:srgbClr val="0066FF"/>
                </a:solidFill>
                <a:latin typeface="Times New Roman" charset="0"/>
              </a:rPr>
            </a:br>
            <a:r>
              <a:rPr lang="el-GR">
                <a:solidFill>
                  <a:srgbClr val="0066FF"/>
                </a:solidFill>
                <a:latin typeface="Times New Roman" charset="0"/>
              </a:rPr>
              <a:t>- Τι δουλειά;</a:t>
            </a:r>
            <a:br>
              <a:rPr lang="el-GR">
                <a:solidFill>
                  <a:srgbClr val="0066FF"/>
                </a:solidFill>
                <a:latin typeface="Times New Roman" charset="0"/>
              </a:rPr>
            </a:br>
            <a:r>
              <a:rPr lang="el-GR">
                <a:solidFill>
                  <a:srgbClr val="0066FF"/>
                </a:solidFill>
                <a:latin typeface="Times New Roman" charset="0"/>
              </a:rPr>
              <a:t>- Τεμπελιά.</a:t>
            </a:r>
            <a:br>
              <a:rPr lang="el-GR">
                <a:solidFill>
                  <a:srgbClr val="0066FF"/>
                </a:solidFill>
                <a:latin typeface="Times New Roman" charset="0"/>
              </a:rPr>
            </a:br>
            <a:r>
              <a:rPr lang="el-GR">
                <a:solidFill>
                  <a:srgbClr val="0066FF"/>
                </a:solidFill>
                <a:latin typeface="Times New Roman" charset="0"/>
              </a:rPr>
              <a:t>- Τεμπελιά; Γρήγορα δουλειά! </a:t>
            </a:r>
          </a:p>
          <a:p>
            <a:pPr algn="ctr">
              <a:spcBef>
                <a:spcPct val="50000"/>
              </a:spcBef>
            </a:pPr>
            <a:r>
              <a:rPr lang="el-GR">
                <a:solidFill>
                  <a:srgbClr val="0066FF"/>
                </a:solidFill>
                <a:latin typeface="Times New Roman" charset="0"/>
              </a:rPr>
              <a:t>Τα παιδιά προσπαθούν να δείξουν με νοήματα και κινήσεις στον βασιλιά, μια δουλειά που αποφάσισαν από πριν, να κάνουν. Ο βασιλιάς πρέπει να μαντέψει τη δουλειά.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1758"/>
                                        </p:tgtEl>
                                        <p:attrNameLst>
                                          <p:attrName>style.visibility</p:attrName>
                                        </p:attrNameLst>
                                      </p:cBhvr>
                                      <p:to>
                                        <p:strVal val="visible"/>
                                      </p:to>
                                    </p:set>
                                    <p:anim calcmode="lin" valueType="num">
                                      <p:cBhvr additive="base">
                                        <p:cTn id="7" dur="500" fill="hold"/>
                                        <p:tgtEl>
                                          <p:spTgt spid="31758"/>
                                        </p:tgtEl>
                                        <p:attrNameLst>
                                          <p:attrName>ppt_x</p:attrName>
                                        </p:attrNameLst>
                                      </p:cBhvr>
                                      <p:tavLst>
                                        <p:tav tm="0">
                                          <p:val>
                                            <p:strVal val="0-#ppt_w/2"/>
                                          </p:val>
                                        </p:tav>
                                        <p:tav tm="100000">
                                          <p:val>
                                            <p:strVal val="#ppt_x"/>
                                          </p:val>
                                        </p:tav>
                                      </p:tavLst>
                                    </p:anim>
                                    <p:anim calcmode="lin" valueType="num">
                                      <p:cBhvr additive="base">
                                        <p:cTn id="8" dur="500" fill="hold"/>
                                        <p:tgtEl>
                                          <p:spTgt spid="317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1759"/>
                                        </p:tgtEl>
                                        <p:attrNameLst>
                                          <p:attrName>style.visibility</p:attrName>
                                        </p:attrNameLst>
                                      </p:cBhvr>
                                      <p:to>
                                        <p:strVal val="visible"/>
                                      </p:to>
                                    </p:set>
                                    <p:anim calcmode="lin" valueType="num">
                                      <p:cBhvr additive="base">
                                        <p:cTn id="13" dur="500" fill="hold"/>
                                        <p:tgtEl>
                                          <p:spTgt spid="31759"/>
                                        </p:tgtEl>
                                        <p:attrNameLst>
                                          <p:attrName>ppt_x</p:attrName>
                                        </p:attrNameLst>
                                      </p:cBhvr>
                                      <p:tavLst>
                                        <p:tav tm="0">
                                          <p:val>
                                            <p:strVal val="1+#ppt_w/2"/>
                                          </p:val>
                                        </p:tav>
                                        <p:tav tm="100000">
                                          <p:val>
                                            <p:strVal val="#ppt_x"/>
                                          </p:val>
                                        </p:tav>
                                      </p:tavLst>
                                    </p:anim>
                                    <p:anim calcmode="lin" valueType="num">
                                      <p:cBhvr additive="base">
                                        <p:cTn id="14" dur="500" fill="hold"/>
                                        <p:tgtEl>
                                          <p:spTgt spid="317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9460"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19461"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19462"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19463"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19464"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19465"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19466"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19467"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19468"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19469"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sp>
        <p:nvSpPr>
          <p:cNvPr id="19471" name="Text Box 15"/>
          <p:cNvSpPr txBox="1">
            <a:spLocks noChangeArrowheads="1"/>
          </p:cNvSpPr>
          <p:nvPr/>
        </p:nvSpPr>
        <p:spPr bwMode="auto">
          <a:xfrm>
            <a:off x="4724400" y="1066800"/>
            <a:ext cx="3124200" cy="4435475"/>
          </a:xfrm>
          <a:prstGeom prst="rect">
            <a:avLst/>
          </a:prstGeom>
          <a:noFill/>
          <a:ln w="9525">
            <a:noFill/>
            <a:miter lim="800000"/>
            <a:headEnd/>
            <a:tailEnd/>
          </a:ln>
          <a:effectLst/>
        </p:spPr>
        <p:txBody>
          <a:bodyPr>
            <a:spAutoFit/>
          </a:bodyPr>
          <a:lstStyle/>
          <a:p>
            <a:pPr algn="ctr">
              <a:spcBef>
                <a:spcPct val="50000"/>
              </a:spcBef>
            </a:pPr>
            <a:r>
              <a:rPr lang="el-GR" sz="2000" b="1" u="sng" dirty="0">
                <a:solidFill>
                  <a:srgbClr val="000099"/>
                </a:solidFill>
                <a:latin typeface="Times New Roman" charset="0"/>
              </a:rPr>
              <a:t>Τζαμί</a:t>
            </a:r>
          </a:p>
          <a:p>
            <a:pPr>
              <a:spcBef>
                <a:spcPct val="50000"/>
              </a:spcBef>
            </a:pPr>
            <a:r>
              <a:rPr lang="el-GR" sz="1000" dirty="0">
                <a:solidFill>
                  <a:srgbClr val="0066FF"/>
                </a:solidFill>
                <a:latin typeface="Times New Roman" charset="0"/>
              </a:rPr>
              <a:t>Παίζουν το λιγότερο με 10 παίκτες οι οποίοι χωρίζονται σε δύο ομάδες.</a:t>
            </a:r>
            <a:br>
              <a:rPr lang="el-GR" sz="1000" dirty="0">
                <a:solidFill>
                  <a:srgbClr val="0066FF"/>
                </a:solidFill>
                <a:latin typeface="Times New Roman" charset="0"/>
              </a:rPr>
            </a:br>
            <a:r>
              <a:rPr lang="el-GR" sz="1000" dirty="0">
                <a:solidFill>
                  <a:srgbClr val="0066FF"/>
                </a:solidFill>
                <a:latin typeface="Times New Roman" charset="0"/>
              </a:rPr>
              <a:t>Βάζουμε τα κεραμίδια μέσα σε ένα μικρό κύκλο το ένα πάνω στο άλλο και από το σημείο εκείνο μετράμε 7 βήματα και κάνουμε μία γραμμή σε εκείνο το σημείο. Η μία ομάδα στέκετε πίσω από τη γραμμή και η άλλη πίσω από τα κεραμίδια. Η ομάδα που είναι πίσω από την γραμμή παίρνει τη μπάλα και προσπαθεί να σημαδέψει και να ρίξει τα κεραμίδια. </a:t>
            </a:r>
            <a:br>
              <a:rPr lang="el-GR" sz="1000" dirty="0">
                <a:solidFill>
                  <a:srgbClr val="0066FF"/>
                </a:solidFill>
                <a:latin typeface="Times New Roman" charset="0"/>
              </a:rPr>
            </a:br>
            <a:r>
              <a:rPr lang="el-GR" sz="1000" dirty="0">
                <a:solidFill>
                  <a:srgbClr val="0066FF"/>
                </a:solidFill>
                <a:latin typeface="Times New Roman" charset="0"/>
              </a:rPr>
              <a:t/>
            </a:r>
            <a:br>
              <a:rPr lang="el-GR" sz="1000" dirty="0">
                <a:solidFill>
                  <a:srgbClr val="0066FF"/>
                </a:solidFill>
                <a:latin typeface="Times New Roman" charset="0"/>
              </a:rPr>
            </a:br>
            <a:r>
              <a:rPr lang="el-GR" sz="1000" dirty="0">
                <a:solidFill>
                  <a:srgbClr val="0066FF"/>
                </a:solidFill>
                <a:latin typeface="Times New Roman" charset="0"/>
              </a:rPr>
              <a:t>Κάθε παίκτης έχει 3 ευκαιρίες να ρίξει τη μπάλα, σε περίπτωση που κανείς δεν πετύχει να ρίξει κάτω τα κεραμίδια αλλάζουν ρόλους. Σε περίπτωση που κάποιος ρίξει τα κεραμίδια η ομάδα του τρέχει προς όλες τις κατευθύνσεις και προσπαθεί να βάλει τα κεραμίδια το ένα πάνω στο άλλο όπως ήταν πριν. Η άλλη ομάδα προσπαθεί να χτυπήσει με τη μπάλα τους αντιπάλους της έτσι ώστε να τους βγάλει από το παιχνίδι.</a:t>
            </a:r>
            <a:br>
              <a:rPr lang="el-GR" sz="1000" dirty="0">
                <a:solidFill>
                  <a:srgbClr val="0066FF"/>
                </a:solidFill>
                <a:latin typeface="Times New Roman" charset="0"/>
              </a:rPr>
            </a:br>
            <a:r>
              <a:rPr lang="el-GR" sz="1000" dirty="0">
                <a:solidFill>
                  <a:srgbClr val="0066FF"/>
                </a:solidFill>
                <a:latin typeface="Times New Roman" charset="0"/>
              </a:rPr>
              <a:t/>
            </a:r>
            <a:br>
              <a:rPr lang="el-GR" sz="1000" dirty="0">
                <a:solidFill>
                  <a:srgbClr val="0066FF"/>
                </a:solidFill>
                <a:latin typeface="Times New Roman" charset="0"/>
              </a:rPr>
            </a:br>
            <a:r>
              <a:rPr lang="el-GR" sz="1000" dirty="0">
                <a:solidFill>
                  <a:srgbClr val="0066FF"/>
                </a:solidFill>
                <a:latin typeface="Times New Roman" charset="0"/>
              </a:rPr>
              <a:t>Όποιος έχει τη μπάλα πρέπει να είναι ακίνητος. Την ώρα εκείνη μπορεί να ακινητοποιήσει έναν αντίπαλο ή να δώσει πάσα </a:t>
            </a:r>
            <a:r>
              <a:rPr lang="el-GR" sz="1000" dirty="0" err="1">
                <a:solidFill>
                  <a:srgbClr val="0066FF"/>
                </a:solidFill>
                <a:latin typeface="Times New Roman" charset="0"/>
              </a:rPr>
              <a:t>σένα</a:t>
            </a:r>
            <a:r>
              <a:rPr lang="el-GR" sz="1000" dirty="0">
                <a:solidFill>
                  <a:srgbClr val="0066FF"/>
                </a:solidFill>
                <a:latin typeface="Times New Roman" charset="0"/>
              </a:rPr>
              <a:t> συμπαίκτη του. Το παιχνίδι συνεχίζεται </a:t>
            </a:r>
            <a:r>
              <a:rPr lang="el-GR" sz="1000" dirty="0" err="1">
                <a:solidFill>
                  <a:srgbClr val="0066FF"/>
                </a:solidFill>
                <a:latin typeface="Times New Roman" charset="0"/>
              </a:rPr>
              <a:t>κατ΄</a:t>
            </a:r>
            <a:r>
              <a:rPr lang="el-GR" sz="1000" dirty="0">
                <a:solidFill>
                  <a:srgbClr val="0066FF"/>
                </a:solidFill>
                <a:latin typeface="Times New Roman" charset="0"/>
              </a:rPr>
              <a:t> αυτόν τον τρόπο μέχρις ότου ή η μία ομάδα να στήσει τα κεραμίδια και να πει "ΤΖΑΜΙ" ή η άλλη ομάδα να ακινητοποιήσει όλους τους αντιπάλους της. </a:t>
            </a:r>
          </a:p>
        </p:txBody>
      </p:sp>
      <p:pic>
        <p:nvPicPr>
          <p:cNvPr id="19472" name="Picture 16" descr="C:\Documents and Settings\Μαρία\Τα έγγραφά μου\Οι εικόνες μου\παιχνιδια\τζαμί.jpg"/>
          <p:cNvPicPr>
            <a:picLocks noChangeAspect="1" noChangeArrowheads="1"/>
          </p:cNvPicPr>
          <p:nvPr/>
        </p:nvPicPr>
        <p:blipFill>
          <a:blip r:embed="rId11" cstate="print"/>
          <a:srcRect/>
          <a:stretch>
            <a:fillRect/>
          </a:stretch>
        </p:blipFill>
        <p:spPr bwMode="auto">
          <a:xfrm>
            <a:off x="1524000" y="990600"/>
            <a:ext cx="3048000" cy="4572000"/>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9472"/>
                                        </p:tgtEl>
                                        <p:attrNameLst>
                                          <p:attrName>style.visibility</p:attrName>
                                        </p:attrNameLst>
                                      </p:cBhvr>
                                      <p:to>
                                        <p:strVal val="visible"/>
                                      </p:to>
                                    </p:set>
                                    <p:anim calcmode="lin" valueType="num">
                                      <p:cBhvr additive="base">
                                        <p:cTn id="7" dur="500" fill="hold"/>
                                        <p:tgtEl>
                                          <p:spTgt spid="19472"/>
                                        </p:tgtEl>
                                        <p:attrNameLst>
                                          <p:attrName>ppt_x</p:attrName>
                                        </p:attrNameLst>
                                      </p:cBhvr>
                                      <p:tavLst>
                                        <p:tav tm="0">
                                          <p:val>
                                            <p:strVal val="0-#ppt_w/2"/>
                                          </p:val>
                                        </p:tav>
                                        <p:tav tm="100000">
                                          <p:val>
                                            <p:strVal val="#ppt_x"/>
                                          </p:val>
                                        </p:tav>
                                      </p:tavLst>
                                    </p:anim>
                                    <p:anim calcmode="lin" valueType="num">
                                      <p:cBhvr additive="base">
                                        <p:cTn id="8" dur="500" fill="hold"/>
                                        <p:tgtEl>
                                          <p:spTgt spid="194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9471"/>
                                        </p:tgtEl>
                                        <p:attrNameLst>
                                          <p:attrName>style.visibility</p:attrName>
                                        </p:attrNameLst>
                                      </p:cBhvr>
                                      <p:to>
                                        <p:strVal val="visible"/>
                                      </p:to>
                                    </p:set>
                                    <p:anim calcmode="lin" valueType="num">
                                      <p:cBhvr additive="base">
                                        <p:cTn id="13" dur="500" fill="hold"/>
                                        <p:tgtEl>
                                          <p:spTgt spid="19471"/>
                                        </p:tgtEl>
                                        <p:attrNameLst>
                                          <p:attrName>ppt_x</p:attrName>
                                        </p:attrNameLst>
                                      </p:cBhvr>
                                      <p:tavLst>
                                        <p:tav tm="0">
                                          <p:val>
                                            <p:strVal val="1+#ppt_w/2"/>
                                          </p:val>
                                        </p:tav>
                                        <p:tav tm="100000">
                                          <p:val>
                                            <p:strVal val="#ppt_x"/>
                                          </p:val>
                                        </p:tav>
                                      </p:tavLst>
                                    </p:anim>
                                    <p:anim calcmode="lin" valueType="num">
                                      <p:cBhvr additive="base">
                                        <p:cTn id="14" dur="500" fill="hold"/>
                                        <p:tgtEl>
                                          <p:spTgt spid="19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5844"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35845"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35846"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35847"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35848"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35849"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35850"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35851"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35852"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35853"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pic>
        <p:nvPicPr>
          <p:cNvPr id="35854" name="Picture 14" descr="C:\Documents and Settings\Μαρία\Τα έγγραφά μου\Οι εικόνες μου\παιχνιδια\agalmatakia.jpg"/>
          <p:cNvPicPr>
            <a:picLocks noChangeAspect="1" noChangeArrowheads="1"/>
          </p:cNvPicPr>
          <p:nvPr/>
        </p:nvPicPr>
        <p:blipFill>
          <a:blip r:embed="rId11" cstate="print"/>
          <a:srcRect/>
          <a:stretch>
            <a:fillRect/>
          </a:stretch>
        </p:blipFill>
        <p:spPr bwMode="auto">
          <a:xfrm>
            <a:off x="1524000" y="1905000"/>
            <a:ext cx="2743200" cy="2895600"/>
          </a:xfrm>
          <a:prstGeom prst="rect">
            <a:avLst/>
          </a:prstGeom>
          <a:noFill/>
        </p:spPr>
      </p:pic>
      <p:sp>
        <p:nvSpPr>
          <p:cNvPr id="35855" name="Text Box 15"/>
          <p:cNvSpPr txBox="1">
            <a:spLocks noChangeArrowheads="1"/>
          </p:cNvSpPr>
          <p:nvPr/>
        </p:nvSpPr>
        <p:spPr bwMode="auto">
          <a:xfrm>
            <a:off x="4876800" y="990600"/>
            <a:ext cx="3048000" cy="4693593"/>
          </a:xfrm>
          <a:prstGeom prst="rect">
            <a:avLst/>
          </a:prstGeom>
          <a:noFill/>
          <a:ln w="9525">
            <a:noFill/>
            <a:miter lim="800000"/>
            <a:headEnd/>
            <a:tailEnd/>
          </a:ln>
          <a:effectLst/>
        </p:spPr>
        <p:txBody>
          <a:bodyPr>
            <a:spAutoFit/>
          </a:bodyPr>
          <a:lstStyle/>
          <a:p>
            <a:pPr algn="ctr">
              <a:spcBef>
                <a:spcPct val="50000"/>
              </a:spcBef>
            </a:pPr>
            <a:r>
              <a:rPr lang="el-GR" sz="2000" b="1" u="sng" dirty="0">
                <a:solidFill>
                  <a:srgbClr val="000099"/>
                </a:solidFill>
                <a:latin typeface="Times New Roman" charset="0"/>
              </a:rPr>
              <a:t>Αγαλματάκια</a:t>
            </a:r>
          </a:p>
          <a:p>
            <a:pPr algn="ctr">
              <a:spcBef>
                <a:spcPct val="50000"/>
              </a:spcBef>
            </a:pPr>
            <a:r>
              <a:rPr lang="el-GR" dirty="0">
                <a:solidFill>
                  <a:srgbClr val="0066FF"/>
                </a:solidFill>
                <a:latin typeface="Times New Roman" charset="0"/>
              </a:rPr>
              <a:t>Τα αγαλματάκια παίζονται από τρία παιδιά και πάνω. Ένα παιδί τα φυλάει και κλείνει τα μάτια. Κρατά κλειστά τα μάτια του και λέει τη φράση: </a:t>
            </a:r>
            <a:r>
              <a:rPr lang="el-GR" dirty="0" smtClean="0">
                <a:solidFill>
                  <a:srgbClr val="0066FF"/>
                </a:solidFill>
                <a:latin typeface="Times New Roman" charset="0"/>
              </a:rPr>
              <a:t>«Αγαλματάκια </a:t>
            </a:r>
            <a:r>
              <a:rPr lang="el-GR" dirty="0">
                <a:solidFill>
                  <a:srgbClr val="0066FF"/>
                </a:solidFill>
                <a:latin typeface="Times New Roman" charset="0"/>
              </a:rPr>
              <a:t>αγαλματάκια, μέρα ή </a:t>
            </a:r>
            <a:r>
              <a:rPr lang="el-GR" dirty="0" smtClean="0">
                <a:solidFill>
                  <a:srgbClr val="0066FF"/>
                </a:solidFill>
                <a:latin typeface="Times New Roman" charset="0"/>
              </a:rPr>
              <a:t>νύχτα;». Όσο </a:t>
            </a:r>
            <a:r>
              <a:rPr lang="el-GR" dirty="0">
                <a:solidFill>
                  <a:srgbClr val="0066FF"/>
                </a:solidFill>
                <a:latin typeface="Times New Roman" charset="0"/>
              </a:rPr>
              <a:t>λέει τη φράση και κρατά κλειστά τα μάτια τα άλλα παιδιά κινούνται. Όταν τα ανοίξει όλοι πρέπει να είναι ακίνητοι. Αν κάποιο παιδί εκείνη τη στιγμή που ανοίγει τα μάτια του κινηθεί</a:t>
            </a:r>
            <a:r>
              <a:rPr lang="el-GR" dirty="0">
                <a:solidFill>
                  <a:srgbClr val="0066FF"/>
                </a:solidFill>
                <a:latin typeface="Verdana" pitchFamily="34" charset="0"/>
              </a:rPr>
              <a:t> τα φυλάει εκείνο.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5854"/>
                                        </p:tgtEl>
                                        <p:attrNameLst>
                                          <p:attrName>style.visibility</p:attrName>
                                        </p:attrNameLst>
                                      </p:cBhvr>
                                      <p:to>
                                        <p:strVal val="visible"/>
                                      </p:to>
                                    </p:set>
                                    <p:anim calcmode="lin" valueType="num">
                                      <p:cBhvr additive="base">
                                        <p:cTn id="7" dur="500" fill="hold"/>
                                        <p:tgtEl>
                                          <p:spTgt spid="35854"/>
                                        </p:tgtEl>
                                        <p:attrNameLst>
                                          <p:attrName>ppt_x</p:attrName>
                                        </p:attrNameLst>
                                      </p:cBhvr>
                                      <p:tavLst>
                                        <p:tav tm="0">
                                          <p:val>
                                            <p:strVal val="0-#ppt_w/2"/>
                                          </p:val>
                                        </p:tav>
                                        <p:tav tm="100000">
                                          <p:val>
                                            <p:strVal val="#ppt_x"/>
                                          </p:val>
                                        </p:tav>
                                      </p:tavLst>
                                    </p:anim>
                                    <p:anim calcmode="lin" valueType="num">
                                      <p:cBhvr additive="base">
                                        <p:cTn id="8" dur="500" fill="hold"/>
                                        <p:tgtEl>
                                          <p:spTgt spid="358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5855"/>
                                        </p:tgtEl>
                                        <p:attrNameLst>
                                          <p:attrName>style.visibility</p:attrName>
                                        </p:attrNameLst>
                                      </p:cBhvr>
                                      <p:to>
                                        <p:strVal val="visible"/>
                                      </p:to>
                                    </p:set>
                                    <p:anim calcmode="lin" valueType="num">
                                      <p:cBhvr additive="base">
                                        <p:cTn id="13" dur="500" fill="hold"/>
                                        <p:tgtEl>
                                          <p:spTgt spid="35855"/>
                                        </p:tgtEl>
                                        <p:attrNameLst>
                                          <p:attrName>ppt_x</p:attrName>
                                        </p:attrNameLst>
                                      </p:cBhvr>
                                      <p:tavLst>
                                        <p:tav tm="0">
                                          <p:val>
                                            <p:strVal val="1+#ppt_w/2"/>
                                          </p:val>
                                        </p:tav>
                                        <p:tav tm="100000">
                                          <p:val>
                                            <p:strVal val="#ppt_x"/>
                                          </p:val>
                                        </p:tav>
                                      </p:tavLst>
                                    </p:anim>
                                    <p:anim calcmode="lin" valueType="num">
                                      <p:cBhvr additive="base">
                                        <p:cTn id="14" dur="500" fill="hold"/>
                                        <p:tgtEl>
                                          <p:spTgt spid="358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1988"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41989"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41990"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41991"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41992"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41993"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41994"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41995"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41996"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41997"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pic>
        <p:nvPicPr>
          <p:cNvPr id="41998" name="Picture 14" descr="C:\Documents and Settings\Μαρία\Τα έγγραφά μου\Οι εικόνες μου\παιχνιδια\τσουβαλοδρομιες.jpg"/>
          <p:cNvPicPr>
            <a:picLocks noChangeAspect="1" noChangeArrowheads="1"/>
          </p:cNvPicPr>
          <p:nvPr/>
        </p:nvPicPr>
        <p:blipFill>
          <a:blip r:embed="rId11" cstate="print"/>
          <a:srcRect/>
          <a:stretch>
            <a:fillRect/>
          </a:stretch>
        </p:blipFill>
        <p:spPr bwMode="auto">
          <a:xfrm>
            <a:off x="1447800" y="1524000"/>
            <a:ext cx="2819400" cy="3657600"/>
          </a:xfrm>
          <a:prstGeom prst="rect">
            <a:avLst/>
          </a:prstGeom>
          <a:noFill/>
        </p:spPr>
      </p:pic>
      <p:sp>
        <p:nvSpPr>
          <p:cNvPr id="41999" name="Text Box 15"/>
          <p:cNvSpPr txBox="1">
            <a:spLocks noChangeArrowheads="1"/>
          </p:cNvSpPr>
          <p:nvPr/>
        </p:nvSpPr>
        <p:spPr bwMode="auto">
          <a:xfrm>
            <a:off x="4800600" y="1295400"/>
            <a:ext cx="3276600" cy="4206875"/>
          </a:xfrm>
          <a:prstGeom prst="rect">
            <a:avLst/>
          </a:prstGeom>
          <a:noFill/>
          <a:ln w="9525">
            <a:noFill/>
            <a:miter lim="800000"/>
            <a:headEnd/>
            <a:tailEnd/>
          </a:ln>
          <a:effectLst/>
        </p:spPr>
        <p:txBody>
          <a:bodyPr>
            <a:spAutoFit/>
          </a:bodyPr>
          <a:lstStyle/>
          <a:p>
            <a:pPr algn="ctr">
              <a:spcBef>
                <a:spcPct val="50000"/>
              </a:spcBef>
            </a:pPr>
            <a:r>
              <a:rPr lang="el-GR" sz="2000" b="1" u="sng">
                <a:solidFill>
                  <a:srgbClr val="000099"/>
                </a:solidFill>
                <a:latin typeface="Times New Roman" charset="0"/>
              </a:rPr>
              <a:t>Τσουβαλοδρομίες</a:t>
            </a:r>
          </a:p>
          <a:p>
            <a:pPr algn="ctr">
              <a:spcBef>
                <a:spcPct val="50000"/>
              </a:spcBef>
            </a:pPr>
            <a:r>
              <a:rPr lang="el-GR" sz="2000">
                <a:solidFill>
                  <a:srgbClr val="0066FF"/>
                </a:solidFill>
                <a:latin typeface="Times New Roman" charset="0"/>
              </a:rPr>
              <a:t>Παίζεται από πολλά παιδιά. Το κάθε παιδί μπαίνει με τα πόδια μέσα σε ένα τσουβάλι και το κρατάει με το χέρι του στη μέση του. Στέκονται στη σειρά όλα τα παιδιά και μόλις δώσει κάποιος το σύνθημα ξεκινούν όλα χοροπηδώντας μέχρι να φτάσουν σε κάποιο σημείο που έχουν ορίσει. Όποιος φτάσει πρώτος είναι ο νικητής.</a:t>
            </a:r>
            <a:r>
              <a:rPr lang="el-GR">
                <a:solidFill>
                  <a:srgbClr val="0066FF"/>
                </a:solidFill>
                <a:latin typeface="Verdana" pitchFamily="34" charset="0"/>
              </a:rPr>
              <a:t>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998"/>
                                        </p:tgtEl>
                                        <p:attrNameLst>
                                          <p:attrName>style.visibility</p:attrName>
                                        </p:attrNameLst>
                                      </p:cBhvr>
                                      <p:to>
                                        <p:strVal val="visible"/>
                                      </p:to>
                                    </p:set>
                                    <p:anim calcmode="lin" valueType="num">
                                      <p:cBhvr additive="base">
                                        <p:cTn id="7" dur="500" fill="hold"/>
                                        <p:tgtEl>
                                          <p:spTgt spid="41998"/>
                                        </p:tgtEl>
                                        <p:attrNameLst>
                                          <p:attrName>ppt_x</p:attrName>
                                        </p:attrNameLst>
                                      </p:cBhvr>
                                      <p:tavLst>
                                        <p:tav tm="0">
                                          <p:val>
                                            <p:strVal val="0-#ppt_w/2"/>
                                          </p:val>
                                        </p:tav>
                                        <p:tav tm="100000">
                                          <p:val>
                                            <p:strVal val="#ppt_x"/>
                                          </p:val>
                                        </p:tav>
                                      </p:tavLst>
                                    </p:anim>
                                    <p:anim calcmode="lin" valueType="num">
                                      <p:cBhvr additive="base">
                                        <p:cTn id="8" dur="500" fill="hold"/>
                                        <p:tgtEl>
                                          <p:spTgt spid="419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1999"/>
                                        </p:tgtEl>
                                        <p:attrNameLst>
                                          <p:attrName>style.visibility</p:attrName>
                                        </p:attrNameLst>
                                      </p:cBhvr>
                                      <p:to>
                                        <p:strVal val="visible"/>
                                      </p:to>
                                    </p:set>
                                    <p:anim calcmode="lin" valueType="num">
                                      <p:cBhvr additive="base">
                                        <p:cTn id="13" dur="500" fill="hold"/>
                                        <p:tgtEl>
                                          <p:spTgt spid="41999"/>
                                        </p:tgtEl>
                                        <p:attrNameLst>
                                          <p:attrName>ppt_x</p:attrName>
                                        </p:attrNameLst>
                                      </p:cBhvr>
                                      <p:tavLst>
                                        <p:tav tm="0">
                                          <p:val>
                                            <p:strVal val="1+#ppt_w/2"/>
                                          </p:val>
                                        </p:tav>
                                        <p:tav tm="100000">
                                          <p:val>
                                            <p:strVal val="#ppt_x"/>
                                          </p:val>
                                        </p:tav>
                                      </p:tavLst>
                                    </p:anim>
                                    <p:anim calcmode="lin" valueType="num">
                                      <p:cBhvr additive="base">
                                        <p:cTn id="14" dur="500" fill="hold"/>
                                        <p:tgtEl>
                                          <p:spTgt spid="419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5604"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25605"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25606"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25607"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25608"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25609"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25610"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25611"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25612"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25613"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sp>
        <p:nvSpPr>
          <p:cNvPr id="25615" name="Text Box 2063"/>
          <p:cNvSpPr txBox="1">
            <a:spLocks noChangeArrowheads="1"/>
          </p:cNvSpPr>
          <p:nvPr/>
        </p:nvSpPr>
        <p:spPr bwMode="auto">
          <a:xfrm>
            <a:off x="4572000" y="914400"/>
            <a:ext cx="3429000" cy="5167313"/>
          </a:xfrm>
          <a:prstGeom prst="rect">
            <a:avLst/>
          </a:prstGeom>
          <a:noFill/>
          <a:ln w="9525">
            <a:noFill/>
            <a:miter lim="800000"/>
            <a:headEnd/>
            <a:tailEnd/>
          </a:ln>
          <a:effectLst/>
        </p:spPr>
        <p:txBody>
          <a:bodyPr>
            <a:spAutoFit/>
          </a:bodyPr>
          <a:lstStyle/>
          <a:p>
            <a:pPr algn="ctr">
              <a:spcBef>
                <a:spcPct val="50000"/>
              </a:spcBef>
            </a:pPr>
            <a:r>
              <a:rPr lang="el-GR" sz="1400" b="1">
                <a:solidFill>
                  <a:srgbClr val="000099"/>
                </a:solidFill>
                <a:latin typeface="Verdana" pitchFamily="34" charset="0"/>
              </a:rPr>
              <a:t>          </a:t>
            </a:r>
            <a:r>
              <a:rPr lang="el-GR" sz="1400" b="1" u="sng">
                <a:solidFill>
                  <a:srgbClr val="000099"/>
                </a:solidFill>
                <a:latin typeface="Verdana" pitchFamily="34" charset="0"/>
              </a:rPr>
              <a:t>ΒΕΖΙΡΗΣ - ΒΑΣΙΛΙΑΣ</a:t>
            </a:r>
            <a:r>
              <a:rPr lang="el-GR" sz="1300" b="1">
                <a:solidFill>
                  <a:srgbClr val="000099"/>
                </a:solidFill>
                <a:latin typeface="Verdana" pitchFamily="34" charset="0"/>
              </a:rPr>
              <a:t> </a:t>
            </a:r>
          </a:p>
          <a:p>
            <a:pPr algn="ctr">
              <a:spcBef>
                <a:spcPct val="50000"/>
              </a:spcBef>
            </a:pPr>
            <a:r>
              <a:rPr lang="el-GR" sz="1300">
                <a:solidFill>
                  <a:srgbClr val="0066FF"/>
                </a:solidFill>
                <a:latin typeface="Verdana" pitchFamily="34" charset="0"/>
              </a:rPr>
              <a:t>Γι' αυτό το παιχνίδι χρησιμοποιούσαν μικρά κοκαλάκια από τα πόδια κατσικιών. Αυτά έχουν τέσσερις πλευρές. Δυο πιο φαρδιές και δυο πιο στενές. Αυτές οι πλευρές δεν είναι όλες ίδιες. Από τις στενές πλευρές η μια είναι πιο ομαλή (βεζίρης) και η άλλη έχει δυο βαθουλώματα (Βασιλιάς). Οι φαρδιές πλευρές έχουν πάλι η μια βαθούλωμα (κλέφτης) και η άλλη εξόγκωμα (ψωμάς).</a:t>
            </a:r>
            <a:br>
              <a:rPr lang="el-GR" sz="1300">
                <a:solidFill>
                  <a:srgbClr val="0066FF"/>
                </a:solidFill>
                <a:latin typeface="Verdana" pitchFamily="34" charset="0"/>
              </a:rPr>
            </a:br>
            <a:r>
              <a:rPr lang="el-GR" sz="1300">
                <a:solidFill>
                  <a:srgbClr val="0066FF"/>
                </a:solidFill>
                <a:latin typeface="Verdana" pitchFamily="34" charset="0"/>
              </a:rPr>
              <a:t>Τα παιδιά έριχναν τους αστραγάλους και ανάλογα από την πλευρά που θα έφερναν γίνονταν Βασιλιάς, Βεζίρης, Κλέφτης και Ψωμάς. Αν έφερνες ψωμά δεν πάθαινες τίποτα. Αν όμως έφερνες "κλέφτη" τότε περίμενες την τιμωρία που αποφάσιζε ο "Βασιλιάς" και εκτελούσε ο "Βεζίρης". Η τιμωρία ήταν συνήθως ξυλιές με ένα λουρί. Κάθε παιδί έριχνε με τη σειρά του. Γι' αυτό και οι ρόλοι εναλλάσσονταν αφού αν κάποιος έφερνε "Βασιλιά" ή "Βεζίρη" έπαιρνε τον τίτλο από εκείνον που τον είχε πιο πριν. Το παιχνίδι αυτό παιζόταν και στην αρχαιότητα σαν παραλλαγή των αστραγάλων με την ονομασία "πλειστοβολίνδα".</a:t>
            </a:r>
            <a:r>
              <a:rPr lang="el-GR" sz="1300">
                <a:solidFill>
                  <a:srgbClr val="0066FF"/>
                </a:solidFill>
              </a:rPr>
              <a:t> </a:t>
            </a:r>
          </a:p>
        </p:txBody>
      </p:sp>
      <p:pic>
        <p:nvPicPr>
          <p:cNvPr id="25616" name="Picture 2064" descr="C:\Documents and Settings\Μαρία\Τα έγγραφά μου\Οι εικόνες μου\παιχνιδια\pentov.jpg"/>
          <p:cNvPicPr>
            <a:picLocks noChangeAspect="1" noChangeArrowheads="1"/>
          </p:cNvPicPr>
          <p:nvPr/>
        </p:nvPicPr>
        <p:blipFill>
          <a:blip r:embed="rId11" cstate="print"/>
          <a:srcRect/>
          <a:stretch>
            <a:fillRect/>
          </a:stretch>
        </p:blipFill>
        <p:spPr bwMode="auto">
          <a:xfrm>
            <a:off x="1676400" y="1447800"/>
            <a:ext cx="2819400" cy="3429000"/>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5616"/>
                                        </p:tgtEl>
                                        <p:attrNameLst>
                                          <p:attrName>style.visibility</p:attrName>
                                        </p:attrNameLst>
                                      </p:cBhvr>
                                      <p:to>
                                        <p:strVal val="visible"/>
                                      </p:to>
                                    </p:set>
                                    <p:anim calcmode="lin" valueType="num">
                                      <p:cBhvr additive="base">
                                        <p:cTn id="7" dur="500" fill="hold"/>
                                        <p:tgtEl>
                                          <p:spTgt spid="25616"/>
                                        </p:tgtEl>
                                        <p:attrNameLst>
                                          <p:attrName>ppt_x</p:attrName>
                                        </p:attrNameLst>
                                      </p:cBhvr>
                                      <p:tavLst>
                                        <p:tav tm="0">
                                          <p:val>
                                            <p:strVal val="0-#ppt_w/2"/>
                                          </p:val>
                                        </p:tav>
                                        <p:tav tm="100000">
                                          <p:val>
                                            <p:strVal val="#ppt_x"/>
                                          </p:val>
                                        </p:tav>
                                      </p:tavLst>
                                    </p:anim>
                                    <p:anim calcmode="lin" valueType="num">
                                      <p:cBhvr additive="base">
                                        <p:cTn id="8" dur="500" fill="hold"/>
                                        <p:tgtEl>
                                          <p:spTgt spid="256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5615"/>
                                        </p:tgtEl>
                                        <p:attrNameLst>
                                          <p:attrName>style.visibility</p:attrName>
                                        </p:attrNameLst>
                                      </p:cBhvr>
                                      <p:to>
                                        <p:strVal val="visible"/>
                                      </p:to>
                                    </p:set>
                                    <p:anim calcmode="lin" valueType="num">
                                      <p:cBhvr additive="base">
                                        <p:cTn id="13" dur="500" fill="hold"/>
                                        <p:tgtEl>
                                          <p:spTgt spid="25615"/>
                                        </p:tgtEl>
                                        <p:attrNameLst>
                                          <p:attrName>ppt_x</p:attrName>
                                        </p:attrNameLst>
                                      </p:cBhvr>
                                      <p:tavLst>
                                        <p:tav tm="0">
                                          <p:val>
                                            <p:strVal val="1+#ppt_w/2"/>
                                          </p:val>
                                        </p:tav>
                                        <p:tav tm="100000">
                                          <p:val>
                                            <p:strVal val="#ppt_x"/>
                                          </p:val>
                                        </p:tav>
                                      </p:tavLst>
                                    </p:anim>
                                    <p:anim calcmode="lin" valueType="num">
                                      <p:cBhvr additive="base">
                                        <p:cTn id="14" dur="500" fill="hold"/>
                                        <p:tgtEl>
                                          <p:spTgt spid="256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7892"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37893"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37894"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37895"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37896"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37897"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37898"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37899"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37900"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37901"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pic>
        <p:nvPicPr>
          <p:cNvPr id="37903" name="Picture 15" descr="C:\Documents and Settings\Μαρία\Τα έγγραφά μου\Οι εικόνες μου\παιχνιδια\κουτσο.jpg"/>
          <p:cNvPicPr>
            <a:picLocks noChangeAspect="1" noChangeArrowheads="1"/>
          </p:cNvPicPr>
          <p:nvPr/>
        </p:nvPicPr>
        <p:blipFill>
          <a:blip r:embed="rId11" cstate="print"/>
          <a:srcRect/>
          <a:stretch>
            <a:fillRect/>
          </a:stretch>
        </p:blipFill>
        <p:spPr bwMode="auto">
          <a:xfrm>
            <a:off x="1447800" y="1143000"/>
            <a:ext cx="3236913" cy="4572000"/>
          </a:xfrm>
          <a:prstGeom prst="rect">
            <a:avLst/>
          </a:prstGeom>
          <a:noFill/>
        </p:spPr>
      </p:pic>
      <p:sp>
        <p:nvSpPr>
          <p:cNvPr id="37904" name="Text Box 16"/>
          <p:cNvSpPr txBox="1">
            <a:spLocks noChangeArrowheads="1"/>
          </p:cNvSpPr>
          <p:nvPr/>
        </p:nvSpPr>
        <p:spPr bwMode="auto">
          <a:xfrm>
            <a:off x="4876800" y="838200"/>
            <a:ext cx="2971800" cy="5047536"/>
          </a:xfrm>
          <a:prstGeom prst="rect">
            <a:avLst/>
          </a:prstGeom>
          <a:noFill/>
          <a:ln w="9525">
            <a:noFill/>
            <a:miter lim="800000"/>
            <a:headEnd/>
            <a:tailEnd/>
          </a:ln>
          <a:effectLst/>
        </p:spPr>
        <p:txBody>
          <a:bodyPr>
            <a:spAutoFit/>
          </a:bodyPr>
          <a:lstStyle/>
          <a:p>
            <a:pPr algn="ctr">
              <a:spcBef>
                <a:spcPct val="50000"/>
              </a:spcBef>
            </a:pPr>
            <a:r>
              <a:rPr lang="el-GR" sz="1200" dirty="0">
                <a:solidFill>
                  <a:srgbClr val="0066FF"/>
                </a:solidFill>
                <a:latin typeface="Verdana" pitchFamily="34" charset="0"/>
              </a:rPr>
              <a:t> </a:t>
            </a:r>
            <a:r>
              <a:rPr lang="el-GR" sz="1600" b="1" u="sng" dirty="0">
                <a:solidFill>
                  <a:srgbClr val="000099"/>
                </a:solidFill>
                <a:latin typeface="Times New Roman" charset="0"/>
              </a:rPr>
              <a:t>Κουτσό</a:t>
            </a:r>
          </a:p>
          <a:p>
            <a:pPr algn="ctr">
              <a:spcBef>
                <a:spcPct val="50000"/>
              </a:spcBef>
            </a:pPr>
            <a:r>
              <a:rPr lang="el-GR" sz="1200" dirty="0">
                <a:solidFill>
                  <a:srgbClr val="0066FF"/>
                </a:solidFill>
                <a:latin typeface="Times New Roman" charset="0"/>
              </a:rPr>
              <a:t>Παιζόταν από δυο άτομα. Το πρώτο παιδί που άρχιζε, έριχνε μια στρογγυλή πέτρα στην αρχή του σχεδίου. Έπρεπε στηριγμένο στο ένα πόδι να σπρώξει μ' αυτό την πέτρα ώστε να βγει έξω από το σχέδιο στην αρχή. Στη συνέχεια έριχνε την πέτρα στο δεύτερο τετράγωνο κι έμπαινε με το ένα πόδι στο σχέδιο και τετράγωνο -τετράγωνο έφτανε σ' εκείνο που βρισκόταν η πέτρα. Πάλι χτυπώντας την με το πόδι με το οποίο πατούσε στο έδαφος προσπαθούσε τετράγωνο -τετράγωνο να τη βγάλει έξω από το σχέδιο στην αρχή του. </a:t>
            </a:r>
            <a:r>
              <a:rPr lang="el-GR" sz="1200" dirty="0" smtClean="0">
                <a:solidFill>
                  <a:srgbClr val="0066FF"/>
                </a:solidFill>
                <a:latin typeface="Times New Roman" charset="0"/>
              </a:rPr>
              <a:t>Αυτό συνεχιζόταν </a:t>
            </a:r>
            <a:r>
              <a:rPr lang="el-GR" sz="1200" dirty="0">
                <a:solidFill>
                  <a:srgbClr val="0066FF"/>
                </a:solidFill>
                <a:latin typeface="Times New Roman" charset="0"/>
              </a:rPr>
              <a:t>με το τρίτο, το τέταρτο και το πέμπτο τετράγωνο. Δεν έπρεπε ούτε η πέτρα ούτε το πόδι να ακουμπήσει στις γραμμές του σχεδίου. Αν ακουμπούσε στη γραμμή έβγαινε από το παιχνίδι και ξεκινούσε το άλλο παιδί. Επίσης έχανε το παιδί του οποίου η πέτρα δε θα πήγαινε στο τετράγωνο που ήταν η σειρά του. Αν για παράδειγμα έπρεπε να ρίξει την πέτρα του στο 4ο τετράγωνο κι αυτή όπως την πετούσε πήγαινε στο 5ο τότε το παιδί αυτό έχανε και συνέχιζε το άλλο παιδί. </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7903"/>
                                        </p:tgtEl>
                                        <p:attrNameLst>
                                          <p:attrName>style.visibility</p:attrName>
                                        </p:attrNameLst>
                                      </p:cBhvr>
                                      <p:to>
                                        <p:strVal val="visible"/>
                                      </p:to>
                                    </p:set>
                                    <p:anim calcmode="lin" valueType="num">
                                      <p:cBhvr additive="base">
                                        <p:cTn id="7" dur="500" fill="hold"/>
                                        <p:tgtEl>
                                          <p:spTgt spid="37903"/>
                                        </p:tgtEl>
                                        <p:attrNameLst>
                                          <p:attrName>ppt_x</p:attrName>
                                        </p:attrNameLst>
                                      </p:cBhvr>
                                      <p:tavLst>
                                        <p:tav tm="0">
                                          <p:val>
                                            <p:strVal val="0-#ppt_w/2"/>
                                          </p:val>
                                        </p:tav>
                                        <p:tav tm="100000">
                                          <p:val>
                                            <p:strVal val="#ppt_x"/>
                                          </p:val>
                                        </p:tav>
                                      </p:tavLst>
                                    </p:anim>
                                    <p:anim calcmode="lin" valueType="num">
                                      <p:cBhvr additive="base">
                                        <p:cTn id="8" dur="500" fill="hold"/>
                                        <p:tgtEl>
                                          <p:spTgt spid="379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7904"/>
                                        </p:tgtEl>
                                        <p:attrNameLst>
                                          <p:attrName>style.visibility</p:attrName>
                                        </p:attrNameLst>
                                      </p:cBhvr>
                                      <p:to>
                                        <p:strVal val="visible"/>
                                      </p:to>
                                    </p:set>
                                    <p:anim calcmode="lin" valueType="num">
                                      <p:cBhvr additive="base">
                                        <p:cTn id="13" dur="500" fill="hold"/>
                                        <p:tgtEl>
                                          <p:spTgt spid="37904"/>
                                        </p:tgtEl>
                                        <p:attrNameLst>
                                          <p:attrName>ppt_x</p:attrName>
                                        </p:attrNameLst>
                                      </p:cBhvr>
                                      <p:tavLst>
                                        <p:tav tm="0">
                                          <p:val>
                                            <p:strVal val="1+#ppt_w/2"/>
                                          </p:val>
                                        </p:tav>
                                        <p:tav tm="100000">
                                          <p:val>
                                            <p:strVal val="#ppt_x"/>
                                          </p:val>
                                        </p:tav>
                                      </p:tavLst>
                                    </p:anim>
                                    <p:anim calcmode="lin" valueType="num">
                                      <p:cBhvr additive="base">
                                        <p:cTn id="14" dur="500" fill="hold"/>
                                        <p:tgtEl>
                                          <p:spTgt spid="379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9906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4036"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44037"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44038"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44039"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44040"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44041"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429000" y="0"/>
            <a:ext cx="1781175" cy="1301750"/>
          </a:xfrm>
          <a:prstGeom prst="rect">
            <a:avLst/>
          </a:prstGeom>
          <a:noFill/>
          <a:ln w="9525">
            <a:noFill/>
            <a:miter lim="800000"/>
            <a:headEnd/>
            <a:tailEnd/>
          </a:ln>
        </p:spPr>
      </p:pic>
      <p:pic>
        <p:nvPicPr>
          <p:cNvPr id="44042"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44043"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44044"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44045"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sp>
        <p:nvSpPr>
          <p:cNvPr id="44047" name="Text Box 15"/>
          <p:cNvSpPr txBox="1">
            <a:spLocks noChangeArrowheads="1"/>
          </p:cNvSpPr>
          <p:nvPr/>
        </p:nvSpPr>
        <p:spPr bwMode="auto">
          <a:xfrm>
            <a:off x="4572000" y="838200"/>
            <a:ext cx="3733800" cy="5684838"/>
          </a:xfrm>
          <a:prstGeom prst="rect">
            <a:avLst/>
          </a:prstGeom>
          <a:noFill/>
          <a:ln w="9525">
            <a:noFill/>
            <a:miter lim="800000"/>
            <a:headEnd/>
            <a:tailEnd/>
          </a:ln>
          <a:effectLst/>
        </p:spPr>
        <p:txBody>
          <a:bodyPr>
            <a:spAutoFit/>
          </a:bodyPr>
          <a:lstStyle/>
          <a:p>
            <a:pPr algn="ctr">
              <a:spcBef>
                <a:spcPct val="50000"/>
              </a:spcBef>
            </a:pPr>
            <a:r>
              <a:rPr lang="el-GR" b="1" u="sng">
                <a:solidFill>
                  <a:srgbClr val="000099"/>
                </a:solidFill>
                <a:latin typeface="Times New Roman" charset="0"/>
              </a:rPr>
              <a:t>Αλάτι ψιλό, αλάτι χοντρό</a:t>
            </a:r>
            <a:endParaRPr lang="en-US" b="1" u="sng">
              <a:solidFill>
                <a:srgbClr val="000099"/>
              </a:solidFill>
              <a:latin typeface="Times New Roman" charset="0"/>
            </a:endParaRPr>
          </a:p>
          <a:p>
            <a:pPr algn="ctr">
              <a:spcBef>
                <a:spcPct val="50000"/>
              </a:spcBef>
            </a:pPr>
            <a:r>
              <a:rPr lang="el-GR" sz="1400" b="1">
                <a:solidFill>
                  <a:srgbClr val="0066FF"/>
                </a:solidFill>
                <a:latin typeface="Times New Roman" charset="0"/>
              </a:rPr>
              <a:t>Τα παιδιά, αγόρια και κορίτσια, κάθονται σχηματίζοντας έναν κύκλο. Ένα από τα παιδιά, κρατώντας ένα μαντίλι στο χέρι, χοροπηδάει γύρω από τον κύκλο και τραγουδάει: Αλάτι ψιλό, αλάτι χοντρό έχασα τη μάνα μου και πάω να τη βρω. Παπούτσια δε μου πήρε να πάω στο χορό. Αλάτι ψιλό, αλάτι χοντρό έχασα τη μάνα μου και πάω να τη βρω... Ενώ τραγουδάει, ρίχνει το μαντίλι πίσω από ένα καθισμένο παιδί και συνεχίζει το τραγούδι. Μόλις το παιδί καταλάβει πως το μαντίλι βρίσκεται πίσω του, ή του το πουν τ' άλλα παιδιά, σηκώνεται, το παίρνει και τρέχει προς τα δεξιά, γύρω από τον κύκλο, προσπαθώντας να ακουμπήσει με το χέρι του το παιδί που του έριξε μαντίλι. Το πρώτο παιδί πρέπει να προλάβει, τρέχοντας κι αυτό προς τα δεξιά, να πάει και να καθίσει στη θέση του άλλου παιδιού. Αν τα καταφέρει, τότε το παιχνίδι συνεχίζεται με το άλλο παιδί να γυρίζει έξω από τον κύκλο τραγουδώντας: Αλάτι ψιλό, αλάτι χοντρό... </a:t>
            </a:r>
            <a:br>
              <a:rPr lang="el-GR" sz="1400" b="1">
                <a:solidFill>
                  <a:srgbClr val="0066FF"/>
                </a:solidFill>
                <a:latin typeface="Times New Roman" charset="0"/>
              </a:rPr>
            </a:br>
            <a:endParaRPr lang="el-GR" sz="1400">
              <a:solidFill>
                <a:srgbClr val="0066FF"/>
              </a:solidFill>
              <a:latin typeface="Times New Roman" charset="0"/>
            </a:endParaRPr>
          </a:p>
          <a:p>
            <a:pPr>
              <a:spcBef>
                <a:spcPct val="50000"/>
              </a:spcBef>
            </a:pPr>
            <a:endParaRPr lang="el-GR" sz="1400">
              <a:solidFill>
                <a:srgbClr val="0066FF"/>
              </a:solidFill>
              <a:latin typeface="Times New Roman" charset="0"/>
            </a:endParaRPr>
          </a:p>
        </p:txBody>
      </p:sp>
      <p:pic>
        <p:nvPicPr>
          <p:cNvPr id="44048" name="Picture 16" descr="C:\Documents and Settings\Μαρία\Τα έγγραφά μου\Οι εικόνες μου\παιχνιδια\alati psilo.JPG"/>
          <p:cNvPicPr>
            <a:picLocks noChangeAspect="1" noChangeArrowheads="1"/>
          </p:cNvPicPr>
          <p:nvPr/>
        </p:nvPicPr>
        <p:blipFill>
          <a:blip r:embed="rId11" cstate="print"/>
          <a:srcRect/>
          <a:stretch>
            <a:fillRect/>
          </a:stretch>
        </p:blipFill>
        <p:spPr bwMode="auto">
          <a:xfrm>
            <a:off x="1371600" y="1676400"/>
            <a:ext cx="3200400" cy="3200400"/>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4048"/>
                                        </p:tgtEl>
                                        <p:attrNameLst>
                                          <p:attrName>style.visibility</p:attrName>
                                        </p:attrNameLst>
                                      </p:cBhvr>
                                      <p:to>
                                        <p:strVal val="visible"/>
                                      </p:to>
                                    </p:set>
                                    <p:anim calcmode="lin" valueType="num">
                                      <p:cBhvr additive="base">
                                        <p:cTn id="7" dur="500" fill="hold"/>
                                        <p:tgtEl>
                                          <p:spTgt spid="44048"/>
                                        </p:tgtEl>
                                        <p:attrNameLst>
                                          <p:attrName>ppt_x</p:attrName>
                                        </p:attrNameLst>
                                      </p:cBhvr>
                                      <p:tavLst>
                                        <p:tav tm="0">
                                          <p:val>
                                            <p:strVal val="0-#ppt_w/2"/>
                                          </p:val>
                                        </p:tav>
                                        <p:tav tm="100000">
                                          <p:val>
                                            <p:strVal val="#ppt_x"/>
                                          </p:val>
                                        </p:tav>
                                      </p:tavLst>
                                    </p:anim>
                                    <p:anim calcmode="lin" valueType="num">
                                      <p:cBhvr additive="base">
                                        <p:cTn id="8" dur="500" fill="hold"/>
                                        <p:tgtEl>
                                          <p:spTgt spid="440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4047"/>
                                        </p:tgtEl>
                                        <p:attrNameLst>
                                          <p:attrName>style.visibility</p:attrName>
                                        </p:attrNameLst>
                                      </p:cBhvr>
                                      <p:to>
                                        <p:strVal val="visible"/>
                                      </p:to>
                                    </p:set>
                                    <p:anim calcmode="lin" valueType="num">
                                      <p:cBhvr additive="base">
                                        <p:cTn id="13" dur="500" fill="hold"/>
                                        <p:tgtEl>
                                          <p:spTgt spid="44047"/>
                                        </p:tgtEl>
                                        <p:attrNameLst>
                                          <p:attrName>ppt_x</p:attrName>
                                        </p:attrNameLst>
                                      </p:cBhvr>
                                      <p:tavLst>
                                        <p:tav tm="0">
                                          <p:val>
                                            <p:strVal val="1+#ppt_w/2"/>
                                          </p:val>
                                        </p:tav>
                                        <p:tav tm="100000">
                                          <p:val>
                                            <p:strVal val="#ppt_x"/>
                                          </p:val>
                                        </p:tav>
                                      </p:tavLst>
                                    </p:anim>
                                    <p:anim calcmode="lin" valueType="num">
                                      <p:cBhvr additive="base">
                                        <p:cTn id="14" dur="500" fill="hold"/>
                                        <p:tgtEl>
                                          <p:spTgt spid="440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9144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l-GR">
              <a:solidFill>
                <a:srgbClr val="FF0000"/>
              </a:solidFill>
              <a:effectLst>
                <a:outerShdw blurRad="38100" dist="38100" dir="2700000" algn="tl">
                  <a:srgbClr val="C0C0C0"/>
                </a:outerShdw>
              </a:effectLst>
              <a:latin typeface="Mistral" pitchFamily="66" charset="0"/>
              <a:cs typeface="Arial" charset="0"/>
            </a:endParaRPr>
          </a:p>
        </p:txBody>
      </p:sp>
      <p:pic>
        <p:nvPicPr>
          <p:cNvPr id="46084"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46085"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46086"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46087"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46088"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46089"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46090"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46091"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46092"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46093"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sp>
        <p:nvSpPr>
          <p:cNvPr id="46094" name="Text Box 14"/>
          <p:cNvSpPr txBox="1">
            <a:spLocks noChangeArrowheads="1"/>
          </p:cNvSpPr>
          <p:nvPr/>
        </p:nvSpPr>
        <p:spPr bwMode="auto">
          <a:xfrm>
            <a:off x="2895600" y="2667000"/>
            <a:ext cx="4267200" cy="1189038"/>
          </a:xfrm>
          <a:prstGeom prst="rect">
            <a:avLst/>
          </a:prstGeom>
          <a:noFill/>
          <a:ln w="9525">
            <a:noFill/>
            <a:miter lim="800000"/>
            <a:headEnd/>
            <a:tailEnd/>
          </a:ln>
          <a:effectLst/>
        </p:spPr>
        <p:txBody>
          <a:bodyPr>
            <a:spAutoFit/>
          </a:bodyPr>
          <a:lstStyle/>
          <a:p>
            <a:pPr algn="ctr">
              <a:spcBef>
                <a:spcPct val="50000"/>
              </a:spcBef>
            </a:pPr>
            <a:r>
              <a:rPr lang="el-GR" sz="7200">
                <a:solidFill>
                  <a:srgbClr val="FF0000"/>
                </a:solidFill>
                <a:latin typeface="Mistral" pitchFamily="66" charset="0"/>
              </a:rPr>
              <a:t>ΤΕΛΟΣ</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iterate type="lt">
                                    <p:tmPct val="100000"/>
                                  </p:iterate>
                                  <p:childTnLst>
                                    <p:set>
                                      <p:cBhvr>
                                        <p:cTn id="6" dur="1" fill="hold">
                                          <p:stCondLst>
                                            <p:cond delay="0"/>
                                          </p:stCondLst>
                                        </p:cTn>
                                        <p:tgtEl>
                                          <p:spTgt spid="46094"/>
                                        </p:tgtEl>
                                        <p:attrNameLst>
                                          <p:attrName>style.visibility</p:attrName>
                                        </p:attrNameLst>
                                      </p:cBhvr>
                                      <p:to>
                                        <p:strVal val="visible"/>
                                      </p:to>
                                    </p:set>
                                    <p:anim calcmode="lin" valueType="num">
                                      <p:cBhvr additive="base">
                                        <p:cTn id="7" dur="750" fill="hold"/>
                                        <p:tgtEl>
                                          <p:spTgt spid="46094"/>
                                        </p:tgtEl>
                                        <p:attrNameLst>
                                          <p:attrName>ppt_x</p:attrName>
                                        </p:attrNameLst>
                                      </p:cBhvr>
                                      <p:tavLst>
                                        <p:tav tm="0">
                                          <p:val>
                                            <p:strVal val="#ppt_x"/>
                                          </p:val>
                                        </p:tav>
                                        <p:tav tm="100000">
                                          <p:val>
                                            <p:strVal val="#ppt_x"/>
                                          </p:val>
                                        </p:tav>
                                      </p:tavLst>
                                    </p:anim>
                                    <p:anim calcmode="lin" valueType="num">
                                      <p:cBhvr additive="base">
                                        <p:cTn id="8" dur="750" fill="hold"/>
                                        <p:tgtEl>
                                          <p:spTgt spid="460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8132"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48133"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48134"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48135"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48136"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48137"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48138"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48139"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48140"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48141"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spTree>
  </p:cSld>
  <p:clrMapOvr>
    <a:masterClrMapping/>
  </p:clrMapOvr>
  <p:transition>
    <p:cover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7620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9940"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39941"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39942"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39943"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39944"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39945"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39946"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39947"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39948"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39949"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pic>
        <p:nvPicPr>
          <p:cNvPr id="39950" name="Picture 14" descr="C:\Documents and Settings\Μαρία\Τα έγγραφά μου\Οι εικόνες μου\παιχνιδια\Palaia paixnidia.jpg"/>
          <p:cNvPicPr>
            <a:picLocks noChangeAspect="1" noChangeArrowheads="1"/>
          </p:cNvPicPr>
          <p:nvPr/>
        </p:nvPicPr>
        <p:blipFill>
          <a:blip r:embed="rId11" cstate="print"/>
          <a:srcRect/>
          <a:stretch>
            <a:fillRect/>
          </a:stretch>
        </p:blipFill>
        <p:spPr bwMode="auto">
          <a:xfrm>
            <a:off x="1309688" y="1143000"/>
            <a:ext cx="3476625" cy="4191000"/>
          </a:xfrm>
          <a:prstGeom prst="rect">
            <a:avLst/>
          </a:prstGeom>
          <a:noFill/>
        </p:spPr>
      </p:pic>
      <p:sp>
        <p:nvSpPr>
          <p:cNvPr id="39951" name="Text Box 15"/>
          <p:cNvSpPr txBox="1">
            <a:spLocks noChangeArrowheads="1"/>
          </p:cNvSpPr>
          <p:nvPr/>
        </p:nvSpPr>
        <p:spPr bwMode="auto">
          <a:xfrm>
            <a:off x="4572000" y="1524000"/>
            <a:ext cx="3505200" cy="1768475"/>
          </a:xfrm>
          <a:prstGeom prst="rect">
            <a:avLst/>
          </a:prstGeom>
          <a:noFill/>
          <a:ln w="9525">
            <a:noFill/>
            <a:miter lim="800000"/>
            <a:headEnd/>
            <a:tailEnd/>
          </a:ln>
          <a:effectLst/>
        </p:spPr>
        <p:txBody>
          <a:bodyPr>
            <a:spAutoFit/>
          </a:bodyPr>
          <a:lstStyle/>
          <a:p>
            <a:pPr algn="ctr">
              <a:spcBef>
                <a:spcPct val="50000"/>
              </a:spcBef>
            </a:pPr>
            <a:endParaRPr lang="el-GR" sz="2000">
              <a:solidFill>
                <a:srgbClr val="0066FF"/>
              </a:solidFill>
              <a:latin typeface="Mistral" pitchFamily="66" charset="0"/>
            </a:endParaRPr>
          </a:p>
          <a:p>
            <a:pPr algn="ctr">
              <a:spcBef>
                <a:spcPct val="50000"/>
              </a:spcBef>
            </a:pPr>
            <a:endParaRPr lang="el-GR" sz="2000">
              <a:solidFill>
                <a:srgbClr val="0066FF"/>
              </a:solidFill>
              <a:latin typeface="Mistral" pitchFamily="66" charset="0"/>
            </a:endParaRPr>
          </a:p>
          <a:p>
            <a:pPr algn="ctr">
              <a:spcBef>
                <a:spcPct val="50000"/>
              </a:spcBef>
            </a:pPr>
            <a:endParaRPr lang="el-GR" sz="2000">
              <a:solidFill>
                <a:srgbClr val="0066FF"/>
              </a:solidFill>
              <a:latin typeface="Mistral" pitchFamily="66" charset="0"/>
            </a:endParaRPr>
          </a:p>
          <a:p>
            <a:pPr algn="ctr">
              <a:spcBef>
                <a:spcPct val="50000"/>
              </a:spcBef>
            </a:pPr>
            <a:r>
              <a:rPr lang="el-GR" sz="2000">
                <a:solidFill>
                  <a:srgbClr val="0066FF"/>
                </a:solidFill>
                <a:latin typeface="Mistral" pitchFamily="66" charset="0"/>
              </a:rPr>
              <a:t>Ταξιδεύοντας με το παιχνίδι στο χρόνο</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9950"/>
                                        </p:tgtEl>
                                        <p:attrNameLst>
                                          <p:attrName>style.visibility</p:attrName>
                                        </p:attrNameLst>
                                      </p:cBhvr>
                                      <p:to>
                                        <p:strVal val="visible"/>
                                      </p:to>
                                    </p:set>
                                    <p:anim calcmode="lin" valueType="num">
                                      <p:cBhvr additive="base">
                                        <p:cTn id="7" dur="500" fill="hold"/>
                                        <p:tgtEl>
                                          <p:spTgt spid="39950"/>
                                        </p:tgtEl>
                                        <p:attrNameLst>
                                          <p:attrName>ppt_x</p:attrName>
                                        </p:attrNameLst>
                                      </p:cBhvr>
                                      <p:tavLst>
                                        <p:tav tm="0">
                                          <p:val>
                                            <p:strVal val="0-#ppt_w/2"/>
                                          </p:val>
                                        </p:tav>
                                        <p:tav tm="100000">
                                          <p:val>
                                            <p:strVal val="#ppt_x"/>
                                          </p:val>
                                        </p:tav>
                                      </p:tavLst>
                                    </p:anim>
                                    <p:anim calcmode="lin" valueType="num">
                                      <p:cBhvr additive="base">
                                        <p:cTn id="8" dur="500" fill="hold"/>
                                        <p:tgtEl>
                                          <p:spTgt spid="399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9951"/>
                                        </p:tgtEl>
                                        <p:attrNameLst>
                                          <p:attrName>style.visibility</p:attrName>
                                        </p:attrNameLst>
                                      </p:cBhvr>
                                      <p:to>
                                        <p:strVal val="visible"/>
                                      </p:to>
                                    </p:set>
                                    <p:anim calcmode="lin" valueType="num">
                                      <p:cBhvr additive="base">
                                        <p:cTn id="13" dur="500" fill="hold"/>
                                        <p:tgtEl>
                                          <p:spTgt spid="39951"/>
                                        </p:tgtEl>
                                        <p:attrNameLst>
                                          <p:attrName>ppt_x</p:attrName>
                                        </p:attrNameLst>
                                      </p:cBhvr>
                                      <p:tavLst>
                                        <p:tav tm="0">
                                          <p:val>
                                            <p:strVal val="1+#ppt_w/2"/>
                                          </p:val>
                                        </p:tav>
                                        <p:tav tm="100000">
                                          <p:val>
                                            <p:strVal val="#ppt_x"/>
                                          </p:val>
                                        </p:tav>
                                      </p:tavLst>
                                    </p:anim>
                                    <p:anim calcmode="lin" valueType="num">
                                      <p:cBhvr additive="base">
                                        <p:cTn id="14"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l-GR">
              <a:solidFill>
                <a:srgbClr val="FF0000"/>
              </a:solidFill>
              <a:cs typeface="Arial" charset="0"/>
            </a:endParaRPr>
          </a:p>
        </p:txBody>
      </p:sp>
      <p:pic>
        <p:nvPicPr>
          <p:cNvPr id="14339"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14340"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14341"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14342"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14343"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14344"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14345"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14346"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14353"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14357"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sp>
        <p:nvSpPr>
          <p:cNvPr id="14360" name="Text Box 1048"/>
          <p:cNvSpPr txBox="1">
            <a:spLocks noChangeArrowheads="1"/>
          </p:cNvSpPr>
          <p:nvPr/>
        </p:nvSpPr>
        <p:spPr bwMode="auto">
          <a:xfrm>
            <a:off x="2574925" y="3922713"/>
            <a:ext cx="4816475" cy="366712"/>
          </a:xfrm>
          <a:prstGeom prst="rect">
            <a:avLst/>
          </a:prstGeom>
          <a:noFill/>
          <a:ln w="9525">
            <a:noFill/>
            <a:miter lim="800000"/>
            <a:headEnd/>
            <a:tailEnd/>
          </a:ln>
          <a:effectLst/>
        </p:spPr>
        <p:txBody>
          <a:bodyPr>
            <a:spAutoFit/>
          </a:bodyPr>
          <a:lstStyle/>
          <a:p>
            <a:endParaRPr lang="el-GR"/>
          </a:p>
        </p:txBody>
      </p:sp>
      <p:sp>
        <p:nvSpPr>
          <p:cNvPr id="14361" name="Text Box 1049"/>
          <p:cNvSpPr txBox="1">
            <a:spLocks noChangeArrowheads="1"/>
          </p:cNvSpPr>
          <p:nvPr/>
        </p:nvSpPr>
        <p:spPr bwMode="auto">
          <a:xfrm>
            <a:off x="2362200" y="4114800"/>
            <a:ext cx="5105400" cy="366713"/>
          </a:xfrm>
          <a:prstGeom prst="rect">
            <a:avLst/>
          </a:prstGeom>
          <a:noFill/>
          <a:ln w="9525">
            <a:noFill/>
            <a:miter lim="800000"/>
            <a:headEnd/>
            <a:tailEnd/>
          </a:ln>
          <a:effectLst/>
        </p:spPr>
        <p:txBody>
          <a:bodyPr>
            <a:spAutoFit/>
          </a:bodyPr>
          <a:lstStyle/>
          <a:p>
            <a:pPr>
              <a:spcBef>
                <a:spcPct val="50000"/>
              </a:spcBef>
            </a:pPr>
            <a:endParaRPr lang="el-GR">
              <a:solidFill>
                <a:srgbClr val="0066FF"/>
              </a:solidFill>
              <a:latin typeface="Mistral" pitchFamily="66" charset="0"/>
            </a:endParaRPr>
          </a:p>
        </p:txBody>
      </p:sp>
      <p:sp>
        <p:nvSpPr>
          <p:cNvPr id="14362" name="Text Box 1050"/>
          <p:cNvSpPr txBox="1">
            <a:spLocks noChangeArrowheads="1"/>
          </p:cNvSpPr>
          <p:nvPr/>
        </p:nvSpPr>
        <p:spPr bwMode="auto">
          <a:xfrm>
            <a:off x="1752600" y="2590800"/>
            <a:ext cx="5943600" cy="762000"/>
          </a:xfrm>
          <a:prstGeom prst="rect">
            <a:avLst/>
          </a:prstGeom>
          <a:noFill/>
          <a:ln w="9525">
            <a:noFill/>
            <a:miter lim="800000"/>
            <a:headEnd/>
            <a:tailEnd/>
          </a:ln>
          <a:effectLst/>
        </p:spPr>
        <p:txBody>
          <a:bodyPr>
            <a:spAutoFit/>
          </a:bodyPr>
          <a:lstStyle/>
          <a:p>
            <a:pPr>
              <a:spcBef>
                <a:spcPct val="50000"/>
              </a:spcBef>
            </a:pPr>
            <a:r>
              <a:rPr lang="el-GR" sz="4400">
                <a:solidFill>
                  <a:srgbClr val="0066FF"/>
                </a:solidFill>
                <a:latin typeface="Mistral" pitchFamily="66" charset="0"/>
              </a:rPr>
              <a:t>Παιχνίδια της Αρχαίας Ελλάδας</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62"/>
                                        </p:tgtEl>
                                        <p:attrNameLst>
                                          <p:attrName>style.visibility</p:attrName>
                                        </p:attrNameLst>
                                      </p:cBhvr>
                                      <p:to>
                                        <p:strVal val="visible"/>
                                      </p:to>
                                    </p:set>
                                    <p:anim calcmode="lin" valueType="num">
                                      <p:cBhvr additive="base">
                                        <p:cTn id="7" dur="500" fill="hold"/>
                                        <p:tgtEl>
                                          <p:spTgt spid="14362"/>
                                        </p:tgtEl>
                                        <p:attrNameLst>
                                          <p:attrName>ppt_x</p:attrName>
                                        </p:attrNameLst>
                                      </p:cBhvr>
                                      <p:tavLst>
                                        <p:tav tm="0">
                                          <p:val>
                                            <p:strVal val="#ppt_x"/>
                                          </p:val>
                                        </p:tav>
                                        <p:tav tm="100000">
                                          <p:val>
                                            <p:strVal val="#ppt_x"/>
                                          </p:val>
                                        </p:tav>
                                      </p:tavLst>
                                    </p:anim>
                                    <p:anim calcmode="lin" valueType="num">
                                      <p:cBhvr additive="base">
                                        <p:cTn id="8" dur="500" fill="hold"/>
                                        <p:tgtEl>
                                          <p:spTgt spid="14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0180"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50181"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50182"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50183"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50184"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50185"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50186"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50187"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50188"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50189"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pic>
        <p:nvPicPr>
          <p:cNvPr id="50190" name="Picture 14" descr="C:\Documents and Settings\Μαρία\Τα έγγραφά μου\Οι εικόνες μου\παιχνιδια\diekistinda.jpg"/>
          <p:cNvPicPr>
            <a:picLocks noChangeAspect="1" noChangeArrowheads="1"/>
          </p:cNvPicPr>
          <p:nvPr/>
        </p:nvPicPr>
        <p:blipFill>
          <a:blip r:embed="rId11" cstate="print"/>
          <a:srcRect/>
          <a:stretch>
            <a:fillRect/>
          </a:stretch>
        </p:blipFill>
        <p:spPr bwMode="auto">
          <a:xfrm>
            <a:off x="2362200" y="4343400"/>
            <a:ext cx="5267325" cy="1276350"/>
          </a:xfrm>
          <a:prstGeom prst="rect">
            <a:avLst/>
          </a:prstGeom>
          <a:noFill/>
        </p:spPr>
      </p:pic>
      <p:pic>
        <p:nvPicPr>
          <p:cNvPr id="50191" name="Picture 15" descr="C:\Documents and Settings\Μαρία\Τα έγγραφά μου\Οι εικόνες μου\παιχνιδια\imagesCA26DGQG.jpg"/>
          <p:cNvPicPr>
            <a:picLocks noChangeAspect="1" noChangeArrowheads="1"/>
          </p:cNvPicPr>
          <p:nvPr/>
        </p:nvPicPr>
        <p:blipFill>
          <a:blip r:embed="rId12" cstate="print"/>
          <a:srcRect/>
          <a:stretch>
            <a:fillRect/>
          </a:stretch>
        </p:blipFill>
        <p:spPr bwMode="auto">
          <a:xfrm>
            <a:off x="2895600" y="1295400"/>
            <a:ext cx="765175" cy="1189038"/>
          </a:xfrm>
          <a:prstGeom prst="rect">
            <a:avLst/>
          </a:prstGeom>
          <a:noFill/>
        </p:spPr>
      </p:pic>
      <p:pic>
        <p:nvPicPr>
          <p:cNvPr id="50192" name="Picture 16" descr="C:\Documents and Settings\Μαρία\Τα έγγραφά μου\Οι εικόνες μου\παιχνιδια\tserki krikhlasia.jpg"/>
          <p:cNvPicPr>
            <a:picLocks noChangeAspect="1" noChangeArrowheads="1"/>
          </p:cNvPicPr>
          <p:nvPr/>
        </p:nvPicPr>
        <p:blipFill>
          <a:blip r:embed="rId13" cstate="print"/>
          <a:srcRect/>
          <a:stretch>
            <a:fillRect/>
          </a:stretch>
        </p:blipFill>
        <p:spPr bwMode="auto">
          <a:xfrm>
            <a:off x="1676400" y="3048000"/>
            <a:ext cx="1054100" cy="1023938"/>
          </a:xfrm>
          <a:prstGeom prst="rect">
            <a:avLst/>
          </a:prstGeom>
          <a:noFill/>
        </p:spPr>
      </p:pic>
      <p:pic>
        <p:nvPicPr>
          <p:cNvPr id="50193" name="Picture 17" descr="C:\Documents and Settings\Μαρία\Τα έγγραφά μου\Οι εικόνες μου\παιχνιδια\αλογακι με ρόδες.jpg"/>
          <p:cNvPicPr>
            <a:picLocks noChangeAspect="1" noChangeArrowheads="1"/>
          </p:cNvPicPr>
          <p:nvPr/>
        </p:nvPicPr>
        <p:blipFill>
          <a:blip r:embed="rId14" cstate="print"/>
          <a:srcRect/>
          <a:stretch>
            <a:fillRect/>
          </a:stretch>
        </p:blipFill>
        <p:spPr bwMode="auto">
          <a:xfrm>
            <a:off x="3962400" y="1371600"/>
            <a:ext cx="1417638" cy="944563"/>
          </a:xfrm>
          <a:prstGeom prst="rect">
            <a:avLst/>
          </a:prstGeom>
          <a:noFill/>
        </p:spPr>
      </p:pic>
      <p:pic>
        <p:nvPicPr>
          <p:cNvPr id="50194" name="Picture 18" descr="C:\Documents and Settings\Μαρία\Τα έγγραφά μου\Οι εικόνες μου\παιχνιδια\ασταγαλοι.jpg"/>
          <p:cNvPicPr>
            <a:picLocks noChangeAspect="1" noChangeArrowheads="1"/>
          </p:cNvPicPr>
          <p:nvPr/>
        </p:nvPicPr>
        <p:blipFill>
          <a:blip r:embed="rId15" cstate="print"/>
          <a:srcRect/>
          <a:stretch>
            <a:fillRect/>
          </a:stretch>
        </p:blipFill>
        <p:spPr bwMode="auto">
          <a:xfrm>
            <a:off x="3505200" y="2895600"/>
            <a:ext cx="1676400" cy="992188"/>
          </a:xfrm>
          <a:prstGeom prst="rect">
            <a:avLst/>
          </a:prstGeom>
          <a:noFill/>
        </p:spPr>
      </p:pic>
      <p:pic>
        <p:nvPicPr>
          <p:cNvPr id="50195" name="Picture 19" descr="C:\Documents and Settings\Μαρία\Τα έγγραφά μου\Οι εικόνες μου\παιχνιδια\ΠΛΑΤΑΓ~1.JPG"/>
          <p:cNvPicPr>
            <a:picLocks noChangeAspect="1" noChangeArrowheads="1"/>
          </p:cNvPicPr>
          <p:nvPr/>
        </p:nvPicPr>
        <p:blipFill>
          <a:blip r:embed="rId16" cstate="print"/>
          <a:srcRect/>
          <a:stretch>
            <a:fillRect/>
          </a:stretch>
        </p:blipFill>
        <p:spPr bwMode="auto">
          <a:xfrm>
            <a:off x="1752600" y="1143000"/>
            <a:ext cx="735013" cy="1600200"/>
          </a:xfrm>
          <a:prstGeom prst="rect">
            <a:avLst/>
          </a:prstGeom>
          <a:noFill/>
        </p:spPr>
      </p:pic>
      <p:pic>
        <p:nvPicPr>
          <p:cNvPr id="50196" name="Picture 20" descr="C:\Documents and Settings\Μαρία\Τα έγγραφά μου\Οι εικόνες μου\παιχνιδια\σφαιρα.jpg"/>
          <p:cNvPicPr>
            <a:picLocks noChangeAspect="1" noChangeArrowheads="1"/>
          </p:cNvPicPr>
          <p:nvPr/>
        </p:nvPicPr>
        <p:blipFill>
          <a:blip r:embed="rId17" cstate="print"/>
          <a:srcRect/>
          <a:stretch>
            <a:fillRect/>
          </a:stretch>
        </p:blipFill>
        <p:spPr bwMode="auto">
          <a:xfrm>
            <a:off x="6400800" y="1371600"/>
            <a:ext cx="1260475" cy="1562100"/>
          </a:xfrm>
          <a:prstGeom prst="rect">
            <a:avLst/>
          </a:prstGeom>
          <a:noFill/>
        </p:spPr>
      </p:pic>
      <p:pic>
        <p:nvPicPr>
          <p:cNvPr id="50197" name="Picture 21" descr="C:\Documents and Settings\Μαρία\Τα έγγραφά μου\Οι εικόνες μου\παιχνιδια\τυφλομυγα αρχαία.jpg"/>
          <p:cNvPicPr>
            <a:picLocks noChangeAspect="1" noChangeArrowheads="1"/>
          </p:cNvPicPr>
          <p:nvPr/>
        </p:nvPicPr>
        <p:blipFill>
          <a:blip r:embed="rId18" cstate="print"/>
          <a:srcRect/>
          <a:stretch>
            <a:fillRect/>
          </a:stretch>
        </p:blipFill>
        <p:spPr bwMode="auto">
          <a:xfrm>
            <a:off x="5943600" y="3200400"/>
            <a:ext cx="1828800" cy="1220788"/>
          </a:xfrm>
          <a:prstGeom prst="rect">
            <a:avLst/>
          </a:prstGeom>
          <a:noFill/>
        </p:spPr>
      </p:pic>
    </p:spTree>
  </p:cSld>
  <p:clrMapOvr>
    <a:masterClrMapping/>
  </p:clrMapOvr>
  <p:transition>
    <p:cover dir="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1508"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21509"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21510"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21511"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21512"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21513"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21514"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21515"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21516"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21517"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pic>
        <p:nvPicPr>
          <p:cNvPr id="21518" name="Picture 1038" descr="C:\Documents and Settings\Μαρία\Τα έγγραφά μου\Οι εικόνες μου\παιχνιδια\tsourli_mpagkioneta.jpg"/>
          <p:cNvPicPr>
            <a:picLocks noChangeAspect="1" noChangeArrowheads="1"/>
          </p:cNvPicPr>
          <p:nvPr/>
        </p:nvPicPr>
        <p:blipFill>
          <a:blip r:embed="rId11" cstate="print"/>
          <a:srcRect/>
          <a:stretch>
            <a:fillRect/>
          </a:stretch>
        </p:blipFill>
        <p:spPr bwMode="auto">
          <a:xfrm>
            <a:off x="1524000" y="1371600"/>
            <a:ext cx="2514600" cy="3897313"/>
          </a:xfrm>
          <a:prstGeom prst="rect">
            <a:avLst/>
          </a:prstGeom>
          <a:noFill/>
        </p:spPr>
      </p:pic>
      <p:sp>
        <p:nvSpPr>
          <p:cNvPr id="21519" name="Text Box 1039"/>
          <p:cNvSpPr txBox="1">
            <a:spLocks noChangeArrowheads="1"/>
          </p:cNvSpPr>
          <p:nvPr/>
        </p:nvSpPr>
        <p:spPr bwMode="auto">
          <a:xfrm>
            <a:off x="4648200" y="838200"/>
            <a:ext cx="3581400" cy="4832092"/>
          </a:xfrm>
          <a:prstGeom prst="rect">
            <a:avLst/>
          </a:prstGeom>
          <a:noFill/>
          <a:ln w="9525">
            <a:noFill/>
            <a:miter lim="800000"/>
            <a:headEnd/>
            <a:tailEnd/>
          </a:ln>
          <a:effectLst/>
        </p:spPr>
        <p:txBody>
          <a:bodyPr>
            <a:spAutoFit/>
          </a:bodyPr>
          <a:lstStyle/>
          <a:p>
            <a:pPr algn="ctr">
              <a:spcBef>
                <a:spcPct val="50000"/>
              </a:spcBef>
            </a:pPr>
            <a:r>
              <a:rPr lang="el-GR" sz="3200" b="1" u="sng" dirty="0">
                <a:solidFill>
                  <a:srgbClr val="000099"/>
                </a:solidFill>
                <a:latin typeface="Times New Roman" charset="0"/>
              </a:rPr>
              <a:t>Τσέρκι</a:t>
            </a:r>
          </a:p>
          <a:p>
            <a:pPr algn="ctr">
              <a:spcBef>
                <a:spcPct val="50000"/>
              </a:spcBef>
            </a:pPr>
            <a:r>
              <a:rPr lang="el-GR" sz="2400" dirty="0">
                <a:solidFill>
                  <a:srgbClr val="0066FF"/>
                </a:solidFill>
                <a:latin typeface="Times New Roman" charset="0"/>
              </a:rPr>
              <a:t>Το Τσέρκι ή </a:t>
            </a:r>
            <a:r>
              <a:rPr lang="el-GR" sz="2400" dirty="0" err="1">
                <a:solidFill>
                  <a:srgbClr val="0066FF"/>
                </a:solidFill>
                <a:latin typeface="Times New Roman" charset="0"/>
              </a:rPr>
              <a:t>κρικηλασία</a:t>
            </a:r>
            <a:r>
              <a:rPr lang="el-GR" sz="2400" dirty="0">
                <a:solidFill>
                  <a:srgbClr val="0066FF"/>
                </a:solidFill>
                <a:latin typeface="Times New Roman" charset="0"/>
              </a:rPr>
              <a:t> ήταν παιχνίδι που παιζόταν </a:t>
            </a:r>
            <a:r>
              <a:rPr lang="el-GR" sz="2400" dirty="0" smtClean="0">
                <a:solidFill>
                  <a:srgbClr val="0066FF"/>
                </a:solidFill>
                <a:latin typeface="Times New Roman" charset="0"/>
              </a:rPr>
              <a:t>στα αρχαία χρόνια </a:t>
            </a:r>
            <a:r>
              <a:rPr lang="el-GR" sz="2400" dirty="0">
                <a:solidFill>
                  <a:srgbClr val="0066FF"/>
                </a:solidFill>
                <a:latin typeface="Times New Roman" charset="0"/>
              </a:rPr>
              <a:t>αλλά και </a:t>
            </a:r>
            <a:r>
              <a:rPr lang="el-GR" sz="2400" dirty="0" smtClean="0">
                <a:solidFill>
                  <a:srgbClr val="0066FF"/>
                </a:solidFill>
                <a:latin typeface="Times New Roman" charset="0"/>
              </a:rPr>
              <a:t>στα νεώτερα. </a:t>
            </a:r>
            <a:r>
              <a:rPr lang="el-GR" sz="2400" dirty="0">
                <a:solidFill>
                  <a:srgbClr val="0066FF"/>
                </a:solidFill>
                <a:latin typeface="Times New Roman" charset="0"/>
              </a:rPr>
              <a:t>Τα παιδιά προσπαθούσαν να κυλήσουν έναν τροχό από ξύλο ή μέταλλο με τα χέρια ή χτυπώντας τον με ένα ξύλο. Κέρδιζε το παιδί που θα έφτανε πρώτο </a:t>
            </a:r>
            <a:r>
              <a:rPr lang="el-GR" sz="2400" dirty="0" smtClean="0">
                <a:solidFill>
                  <a:srgbClr val="0066FF"/>
                </a:solidFill>
                <a:latin typeface="Times New Roman" charset="0"/>
              </a:rPr>
              <a:t>στο σημείο</a:t>
            </a:r>
            <a:r>
              <a:rPr lang="en-US" sz="2400" dirty="0" smtClean="0">
                <a:solidFill>
                  <a:srgbClr val="0066FF"/>
                </a:solidFill>
                <a:latin typeface="Times New Roman" charset="0"/>
              </a:rPr>
              <a:t> </a:t>
            </a:r>
            <a:r>
              <a:rPr lang="el-GR" sz="2400" dirty="0" smtClean="0">
                <a:solidFill>
                  <a:srgbClr val="0066FF"/>
                </a:solidFill>
                <a:latin typeface="Times New Roman" charset="0"/>
              </a:rPr>
              <a:t>που είχαν ορίσει</a:t>
            </a:r>
            <a:r>
              <a:rPr lang="el-GR" dirty="0" smtClean="0">
                <a:solidFill>
                  <a:srgbClr val="000000"/>
                </a:solidFill>
                <a:latin typeface="Verdana" pitchFamily="34" charset="0"/>
              </a:rPr>
              <a:t>.</a:t>
            </a:r>
            <a:r>
              <a:rPr lang="el-GR" dirty="0" smtClean="0"/>
              <a:t> </a:t>
            </a:r>
            <a:endParaRPr lang="el-GR" dirty="0"/>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1518"/>
                                        </p:tgtEl>
                                        <p:attrNameLst>
                                          <p:attrName>style.visibility</p:attrName>
                                        </p:attrNameLst>
                                      </p:cBhvr>
                                      <p:to>
                                        <p:strVal val="visible"/>
                                      </p:to>
                                    </p:set>
                                    <p:anim calcmode="lin" valueType="num">
                                      <p:cBhvr additive="base">
                                        <p:cTn id="7" dur="500" fill="hold"/>
                                        <p:tgtEl>
                                          <p:spTgt spid="21518"/>
                                        </p:tgtEl>
                                        <p:attrNameLst>
                                          <p:attrName>ppt_x</p:attrName>
                                        </p:attrNameLst>
                                      </p:cBhvr>
                                      <p:tavLst>
                                        <p:tav tm="0">
                                          <p:val>
                                            <p:strVal val="0-#ppt_w/2"/>
                                          </p:val>
                                        </p:tav>
                                        <p:tav tm="100000">
                                          <p:val>
                                            <p:strVal val="#ppt_x"/>
                                          </p:val>
                                        </p:tav>
                                      </p:tavLst>
                                    </p:anim>
                                    <p:anim calcmode="lin" valueType="num">
                                      <p:cBhvr additive="base">
                                        <p:cTn id="8" dur="500" fill="hold"/>
                                        <p:tgtEl>
                                          <p:spTgt spid="215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1519"/>
                                        </p:tgtEl>
                                        <p:attrNameLst>
                                          <p:attrName>style.visibility</p:attrName>
                                        </p:attrNameLst>
                                      </p:cBhvr>
                                      <p:to>
                                        <p:strVal val="visible"/>
                                      </p:to>
                                    </p:set>
                                    <p:anim calcmode="lin" valueType="num">
                                      <p:cBhvr additive="base">
                                        <p:cTn id="13" dur="500" fill="hold"/>
                                        <p:tgtEl>
                                          <p:spTgt spid="21519"/>
                                        </p:tgtEl>
                                        <p:attrNameLst>
                                          <p:attrName>ppt_x</p:attrName>
                                        </p:attrNameLst>
                                      </p:cBhvr>
                                      <p:tavLst>
                                        <p:tav tm="0">
                                          <p:val>
                                            <p:strVal val="1+#ppt_w/2"/>
                                          </p:val>
                                        </p:tav>
                                        <p:tav tm="100000">
                                          <p:val>
                                            <p:strVal val="#ppt_x"/>
                                          </p:val>
                                        </p:tav>
                                      </p:tavLst>
                                    </p:anim>
                                    <p:anim calcmode="lin" valueType="num">
                                      <p:cBhvr additive="base">
                                        <p:cTn id="14" dur="500" fill="hold"/>
                                        <p:tgtEl>
                                          <p:spTgt spid="21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3556"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23557"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23558"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23559"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23560"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23561"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23562"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23563"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23564"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23565"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pic>
        <p:nvPicPr>
          <p:cNvPr id="23566" name="Picture 1038" descr="C:\Documents and Settings\Μαρία\Τα έγγραφά μου\Οι εικόνες μου\παιχνιδια\tsourli_kalamenio.jpg"/>
          <p:cNvPicPr>
            <a:picLocks noChangeAspect="1" noChangeArrowheads="1"/>
          </p:cNvPicPr>
          <p:nvPr/>
        </p:nvPicPr>
        <p:blipFill>
          <a:blip r:embed="rId11" cstate="print"/>
          <a:srcRect/>
          <a:stretch>
            <a:fillRect/>
          </a:stretch>
        </p:blipFill>
        <p:spPr bwMode="auto">
          <a:xfrm>
            <a:off x="1524000" y="993775"/>
            <a:ext cx="3352800" cy="4868863"/>
          </a:xfrm>
          <a:prstGeom prst="rect">
            <a:avLst/>
          </a:prstGeom>
          <a:noFill/>
        </p:spPr>
      </p:pic>
      <p:sp>
        <p:nvSpPr>
          <p:cNvPr id="23567" name="Text Box 1039"/>
          <p:cNvSpPr txBox="1">
            <a:spLocks noChangeArrowheads="1"/>
          </p:cNvSpPr>
          <p:nvPr/>
        </p:nvSpPr>
        <p:spPr bwMode="auto">
          <a:xfrm>
            <a:off x="5334000" y="762000"/>
            <a:ext cx="3048000" cy="5109091"/>
          </a:xfrm>
          <a:prstGeom prst="rect">
            <a:avLst/>
          </a:prstGeom>
          <a:noFill/>
          <a:ln w="9525">
            <a:noFill/>
            <a:miter lim="800000"/>
            <a:headEnd/>
            <a:tailEnd/>
          </a:ln>
          <a:effectLst/>
        </p:spPr>
        <p:txBody>
          <a:bodyPr>
            <a:spAutoFit/>
          </a:bodyPr>
          <a:lstStyle/>
          <a:p>
            <a:pPr algn="ctr">
              <a:spcBef>
                <a:spcPct val="50000"/>
              </a:spcBef>
            </a:pPr>
            <a:r>
              <a:rPr lang="el-GR" sz="3000" b="1" u="sng" dirty="0" err="1">
                <a:solidFill>
                  <a:srgbClr val="000099"/>
                </a:solidFill>
                <a:latin typeface="Times New Roman" charset="0"/>
              </a:rPr>
              <a:t>Τσουρί</a:t>
            </a:r>
            <a:endParaRPr lang="el-GR" sz="3000" b="1" u="sng" dirty="0">
              <a:solidFill>
                <a:srgbClr val="000099"/>
              </a:solidFill>
              <a:latin typeface="Times New Roman" charset="0"/>
            </a:endParaRPr>
          </a:p>
          <a:p>
            <a:pPr algn="ctr">
              <a:spcBef>
                <a:spcPct val="50000"/>
              </a:spcBef>
            </a:pPr>
            <a:r>
              <a:rPr lang="el-GR" sz="2800" dirty="0">
                <a:solidFill>
                  <a:srgbClr val="0066FF"/>
                </a:solidFill>
                <a:latin typeface="Times New Roman" charset="0"/>
              </a:rPr>
              <a:t>Κατασκευή δεξιοτεχνίας με χοντρό σύρμα. </a:t>
            </a:r>
            <a:r>
              <a:rPr lang="el-GR" sz="2800" dirty="0" smtClean="0">
                <a:solidFill>
                  <a:srgbClr val="0066FF"/>
                </a:solidFill>
                <a:latin typeface="Times New Roman" charset="0"/>
              </a:rPr>
              <a:t>Έχει δύο τροχούς, </a:t>
            </a:r>
            <a:r>
              <a:rPr lang="el-GR" sz="2800" dirty="0">
                <a:solidFill>
                  <a:srgbClr val="0066FF"/>
                </a:solidFill>
                <a:latin typeface="Times New Roman" charset="0"/>
              </a:rPr>
              <a:t>τιμόνι </a:t>
            </a:r>
            <a:r>
              <a:rPr lang="el-GR" sz="2800" dirty="0" smtClean="0">
                <a:solidFill>
                  <a:srgbClr val="0066FF"/>
                </a:solidFill>
                <a:latin typeface="Times New Roman" charset="0"/>
              </a:rPr>
              <a:t>και σκελετό από καλάμι. Χαρίζει χαρά και σε αυτόν που το φτιάχνει και σε αυτόν που το παίζει</a:t>
            </a:r>
            <a:r>
              <a:rPr lang="el-GR" sz="3000" dirty="0" smtClean="0">
                <a:solidFill>
                  <a:srgbClr val="0066FF"/>
                </a:solidFill>
                <a:latin typeface="Times New Roman" charset="0"/>
              </a:rPr>
              <a:t>. </a:t>
            </a:r>
            <a:endParaRPr lang="el-GR" sz="3000" dirty="0">
              <a:solidFill>
                <a:srgbClr val="0066FF"/>
              </a:solidFill>
              <a:latin typeface="Times New Roman"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3566"/>
                                        </p:tgtEl>
                                        <p:attrNameLst>
                                          <p:attrName>style.visibility</p:attrName>
                                        </p:attrNameLst>
                                      </p:cBhvr>
                                      <p:to>
                                        <p:strVal val="visible"/>
                                      </p:to>
                                    </p:set>
                                    <p:anim calcmode="lin" valueType="num">
                                      <p:cBhvr additive="base">
                                        <p:cTn id="7" dur="500" fill="hold"/>
                                        <p:tgtEl>
                                          <p:spTgt spid="23566"/>
                                        </p:tgtEl>
                                        <p:attrNameLst>
                                          <p:attrName>ppt_x</p:attrName>
                                        </p:attrNameLst>
                                      </p:cBhvr>
                                      <p:tavLst>
                                        <p:tav tm="0">
                                          <p:val>
                                            <p:strVal val="0-#ppt_w/2"/>
                                          </p:val>
                                        </p:tav>
                                        <p:tav tm="100000">
                                          <p:val>
                                            <p:strVal val="#ppt_x"/>
                                          </p:val>
                                        </p:tav>
                                      </p:tavLst>
                                    </p:anim>
                                    <p:anim calcmode="lin" valueType="num">
                                      <p:cBhvr additive="base">
                                        <p:cTn id="8" dur="500" fill="hold"/>
                                        <p:tgtEl>
                                          <p:spTgt spid="235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3567"/>
                                        </p:tgtEl>
                                        <p:attrNameLst>
                                          <p:attrName>style.visibility</p:attrName>
                                        </p:attrNameLst>
                                      </p:cBhvr>
                                      <p:to>
                                        <p:strVal val="visible"/>
                                      </p:to>
                                    </p:set>
                                    <p:anim calcmode="lin" valueType="num">
                                      <p:cBhvr additive="base">
                                        <p:cTn id="13" dur="500" fill="hold"/>
                                        <p:tgtEl>
                                          <p:spTgt spid="23567"/>
                                        </p:tgtEl>
                                        <p:attrNameLst>
                                          <p:attrName>ppt_x</p:attrName>
                                        </p:attrNameLst>
                                      </p:cBhvr>
                                      <p:tavLst>
                                        <p:tav tm="0">
                                          <p:val>
                                            <p:strVal val="1+#ppt_w/2"/>
                                          </p:val>
                                        </p:tav>
                                        <p:tav tm="100000">
                                          <p:val>
                                            <p:strVal val="#ppt_x"/>
                                          </p:val>
                                        </p:tav>
                                      </p:tavLst>
                                    </p:anim>
                                    <p:anim calcmode="lin" valueType="num">
                                      <p:cBhvr additive="base">
                                        <p:cTn id="14" dur="500" fill="hold"/>
                                        <p:tgtEl>
                                          <p:spTgt spid="235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9700"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29701"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29702"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29703"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29704"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29705"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29706"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29707"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29708"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29709"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sp>
        <p:nvSpPr>
          <p:cNvPr id="29710" name="Text Box 1038"/>
          <p:cNvSpPr txBox="1">
            <a:spLocks noChangeArrowheads="1"/>
          </p:cNvSpPr>
          <p:nvPr/>
        </p:nvSpPr>
        <p:spPr bwMode="auto">
          <a:xfrm>
            <a:off x="4648200" y="1295400"/>
            <a:ext cx="3581400" cy="366713"/>
          </a:xfrm>
          <a:prstGeom prst="rect">
            <a:avLst/>
          </a:prstGeom>
          <a:noFill/>
          <a:ln w="9525">
            <a:noFill/>
            <a:miter lim="800000"/>
            <a:headEnd/>
            <a:tailEnd/>
          </a:ln>
          <a:effectLst/>
        </p:spPr>
        <p:txBody>
          <a:bodyPr>
            <a:spAutoFit/>
          </a:bodyPr>
          <a:lstStyle/>
          <a:p>
            <a:pPr>
              <a:spcBef>
                <a:spcPct val="50000"/>
              </a:spcBef>
            </a:pPr>
            <a:endParaRPr lang="el-GR"/>
          </a:p>
        </p:txBody>
      </p:sp>
      <p:sp>
        <p:nvSpPr>
          <p:cNvPr id="29711" name="Text Box 1039"/>
          <p:cNvSpPr txBox="1">
            <a:spLocks noChangeArrowheads="1"/>
          </p:cNvSpPr>
          <p:nvPr/>
        </p:nvSpPr>
        <p:spPr bwMode="auto">
          <a:xfrm>
            <a:off x="4419600" y="914400"/>
            <a:ext cx="3505200" cy="4876800"/>
          </a:xfrm>
          <a:prstGeom prst="rect">
            <a:avLst/>
          </a:prstGeom>
          <a:noFill/>
          <a:ln w="9525">
            <a:noFill/>
            <a:miter lim="800000"/>
            <a:headEnd/>
            <a:tailEnd/>
          </a:ln>
          <a:effectLst/>
        </p:spPr>
        <p:txBody>
          <a:bodyPr>
            <a:spAutoFit/>
          </a:bodyPr>
          <a:lstStyle/>
          <a:p>
            <a:pPr algn="ctr">
              <a:spcBef>
                <a:spcPct val="50000"/>
              </a:spcBef>
            </a:pPr>
            <a:r>
              <a:rPr lang="el-GR" sz="2400" b="1" u="sng">
                <a:solidFill>
                  <a:srgbClr val="000099"/>
                </a:solidFill>
                <a:latin typeface="Times New Roman" charset="0"/>
              </a:rPr>
              <a:t>Ζικ Ζακ</a:t>
            </a:r>
          </a:p>
          <a:p>
            <a:pPr algn="ctr">
              <a:spcBef>
                <a:spcPct val="50000"/>
              </a:spcBef>
            </a:pPr>
            <a:r>
              <a:rPr lang="el-GR" sz="2000">
                <a:solidFill>
                  <a:srgbClr val="0066FF"/>
                </a:solidFill>
                <a:latin typeface="Times New Roman" charset="0"/>
              </a:rPr>
              <a:t>Πίσω από μια γραμμή παρατάσσονται δύο ομάδες. Οι πρώτοι από κάθε ομάδα κρατούν από μια σκυτάλη. Απέναντι τους έχουν τοποθετηθεί 5-6 εμπόδια ώστε η διαδρομή που θα διανύσουν να είναι ζικ ζακ. Με σύνθημα ξεκινούν γρήγορα και επιστρέφοντας πρέπει να παραδώσουν τη σκυτάλη στον επόμενο κ.ο.κ. Νικήτρια είναι η ομάδα που θα τερματίσει πρώτη.</a:t>
            </a:r>
          </a:p>
        </p:txBody>
      </p:sp>
      <p:pic>
        <p:nvPicPr>
          <p:cNvPr id="29712" name="Picture 1040" descr="C:\Documents and Settings\Μαρία\Τα έγγραφά μου\Οι εικόνες μου\παιχνιδια\iaaf1.jpg"/>
          <p:cNvPicPr>
            <a:picLocks noChangeAspect="1" noChangeArrowheads="1"/>
          </p:cNvPicPr>
          <p:nvPr/>
        </p:nvPicPr>
        <p:blipFill>
          <a:blip r:embed="rId11" cstate="print"/>
          <a:srcRect/>
          <a:stretch>
            <a:fillRect/>
          </a:stretch>
        </p:blipFill>
        <p:spPr bwMode="auto">
          <a:xfrm>
            <a:off x="1524000" y="1447800"/>
            <a:ext cx="2895600" cy="3657600"/>
          </a:xfrm>
          <a:prstGeom prst="rect">
            <a:avLst/>
          </a:prstGeom>
          <a:noFill/>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9712"/>
                                        </p:tgtEl>
                                        <p:attrNameLst>
                                          <p:attrName>style.visibility</p:attrName>
                                        </p:attrNameLst>
                                      </p:cBhvr>
                                      <p:to>
                                        <p:strVal val="visible"/>
                                      </p:to>
                                    </p:set>
                                    <p:anim calcmode="lin" valueType="num">
                                      <p:cBhvr additive="base">
                                        <p:cTn id="7" dur="500" fill="hold"/>
                                        <p:tgtEl>
                                          <p:spTgt spid="29712"/>
                                        </p:tgtEl>
                                        <p:attrNameLst>
                                          <p:attrName>ppt_x</p:attrName>
                                        </p:attrNameLst>
                                      </p:cBhvr>
                                      <p:tavLst>
                                        <p:tav tm="0">
                                          <p:val>
                                            <p:strVal val="0-#ppt_w/2"/>
                                          </p:val>
                                        </p:tav>
                                        <p:tav tm="100000">
                                          <p:val>
                                            <p:strVal val="#ppt_x"/>
                                          </p:val>
                                        </p:tav>
                                      </p:tavLst>
                                    </p:anim>
                                    <p:anim calcmode="lin" valueType="num">
                                      <p:cBhvr additive="base">
                                        <p:cTn id="8" dur="500" fill="hold"/>
                                        <p:tgtEl>
                                          <p:spTgt spid="297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9711"/>
                                        </p:tgtEl>
                                        <p:attrNameLst>
                                          <p:attrName>style.visibility</p:attrName>
                                        </p:attrNameLst>
                                      </p:cBhvr>
                                      <p:to>
                                        <p:strVal val="visible"/>
                                      </p:to>
                                    </p:set>
                                    <p:anim calcmode="lin" valueType="num">
                                      <p:cBhvr additive="base">
                                        <p:cTn id="13" dur="500" fill="hold"/>
                                        <p:tgtEl>
                                          <p:spTgt spid="29711"/>
                                        </p:tgtEl>
                                        <p:attrNameLst>
                                          <p:attrName>ppt_x</p:attrName>
                                        </p:attrNameLst>
                                      </p:cBhvr>
                                      <p:tavLst>
                                        <p:tav tm="0">
                                          <p:val>
                                            <p:strVal val="1+#ppt_w/2"/>
                                          </p:val>
                                        </p:tav>
                                        <p:tav tm="100000">
                                          <p:val>
                                            <p:strVal val="#ppt_x"/>
                                          </p:val>
                                        </p:tav>
                                      </p:tavLst>
                                    </p:anim>
                                    <p:anim calcmode="lin" valueType="num">
                                      <p:cBhvr additive="base">
                                        <p:cTn id="14" dur="500" fill="hold"/>
                                        <p:tgtEl>
                                          <p:spTgt spid="29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2228"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52229"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52230"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52231"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52232"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200400" y="5473700"/>
            <a:ext cx="1676400" cy="1384300"/>
          </a:xfrm>
          <a:prstGeom prst="rect">
            <a:avLst/>
          </a:prstGeom>
          <a:noFill/>
          <a:ln w="9525">
            <a:noFill/>
            <a:miter lim="800000"/>
            <a:headEnd/>
            <a:tailEnd/>
          </a:ln>
        </p:spPr>
      </p:pic>
      <p:pic>
        <p:nvPicPr>
          <p:cNvPr id="52233"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52234"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52235"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52236"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52237"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sp>
        <p:nvSpPr>
          <p:cNvPr id="52238" name="Text Box 14"/>
          <p:cNvSpPr txBox="1">
            <a:spLocks noChangeArrowheads="1"/>
          </p:cNvSpPr>
          <p:nvPr/>
        </p:nvSpPr>
        <p:spPr bwMode="auto">
          <a:xfrm>
            <a:off x="4648200" y="762000"/>
            <a:ext cx="3429000" cy="5301451"/>
          </a:xfrm>
          <a:prstGeom prst="rect">
            <a:avLst/>
          </a:prstGeom>
          <a:noFill/>
          <a:ln w="9525">
            <a:noFill/>
            <a:miter lim="800000"/>
            <a:headEnd/>
            <a:tailEnd/>
          </a:ln>
          <a:effectLst/>
        </p:spPr>
        <p:txBody>
          <a:bodyPr>
            <a:spAutoFit/>
          </a:bodyPr>
          <a:lstStyle/>
          <a:p>
            <a:pPr algn="ctr">
              <a:spcBef>
                <a:spcPct val="50000"/>
              </a:spcBef>
            </a:pPr>
            <a:r>
              <a:rPr lang="el-GR" sz="2800" dirty="0">
                <a:solidFill>
                  <a:srgbClr val="006600"/>
                </a:solidFill>
              </a:rPr>
              <a:t>    </a:t>
            </a:r>
            <a:r>
              <a:rPr lang="el-GR" sz="2700" b="1" dirty="0" err="1">
                <a:solidFill>
                  <a:srgbClr val="006600"/>
                </a:solidFill>
              </a:rPr>
              <a:t>Φακαρόλα</a:t>
            </a:r>
            <a:endParaRPr lang="el-GR" sz="2700" b="1" dirty="0">
              <a:solidFill>
                <a:srgbClr val="006600"/>
              </a:solidFill>
            </a:endParaRPr>
          </a:p>
          <a:p>
            <a:pPr algn="ctr">
              <a:spcBef>
                <a:spcPct val="50000"/>
              </a:spcBef>
            </a:pPr>
            <a:r>
              <a:rPr lang="el-GR" sz="2700" dirty="0" smtClean="0">
                <a:solidFill>
                  <a:srgbClr val="0066FF"/>
                </a:solidFill>
                <a:latin typeface="Times New Roman" charset="0"/>
              </a:rPr>
              <a:t>Είναι </a:t>
            </a:r>
            <a:r>
              <a:rPr lang="el-GR" sz="2700" dirty="0">
                <a:solidFill>
                  <a:srgbClr val="0066FF"/>
                </a:solidFill>
                <a:latin typeface="Times New Roman" charset="0"/>
              </a:rPr>
              <a:t>μια ξύλινη κατασκευή με τρύπα στη μέση όπου στη μία άκρη της ήταν στερεωμένα τέσσερα καρφιά. Εκεί στερεωνόταν και το νήμα προκειμένου με την άκρη ενός φύλλου αθάνατου το κορίτσι</a:t>
            </a:r>
            <a:r>
              <a:rPr lang="el-GR" sz="2700" dirty="0">
                <a:latin typeface="Times New Roman" charset="0"/>
              </a:rPr>
              <a:t> </a:t>
            </a:r>
            <a:r>
              <a:rPr lang="el-GR" sz="2700" dirty="0">
                <a:solidFill>
                  <a:srgbClr val="0066FF"/>
                </a:solidFill>
                <a:latin typeface="Times New Roman" charset="0"/>
              </a:rPr>
              <a:t>να πλέκει</a:t>
            </a:r>
            <a:r>
              <a:rPr lang="el-GR" sz="2700" dirty="0">
                <a:latin typeface="Times New Roman" charset="0"/>
              </a:rPr>
              <a:t>.</a:t>
            </a:r>
          </a:p>
        </p:txBody>
      </p:sp>
      <p:pic>
        <p:nvPicPr>
          <p:cNvPr id="52239" name="Picture 15" descr="C:\Documents and Settings\Μαρία\Τα έγγραφά μου\Οι εικόνες μου\παιχνιδια\DSC00039.JPG"/>
          <p:cNvPicPr>
            <a:picLocks noChangeAspect="1" noChangeArrowheads="1"/>
          </p:cNvPicPr>
          <p:nvPr/>
        </p:nvPicPr>
        <p:blipFill>
          <a:blip r:embed="rId11" cstate="print"/>
          <a:srcRect/>
          <a:stretch>
            <a:fillRect/>
          </a:stretch>
        </p:blipFill>
        <p:spPr bwMode="auto">
          <a:xfrm>
            <a:off x="1676400" y="3505200"/>
            <a:ext cx="2590800" cy="1943100"/>
          </a:xfrm>
          <a:prstGeom prst="rect">
            <a:avLst/>
          </a:prstGeom>
          <a:noFill/>
        </p:spPr>
      </p:pic>
      <p:pic>
        <p:nvPicPr>
          <p:cNvPr id="52240" name="Picture 16" descr="C:\Documents and Settings\Μαρία\Τα έγγραφά μου\Οι εικόνες μου\παιχνιδια\πλεξιμο.jpg"/>
          <p:cNvPicPr>
            <a:picLocks noChangeAspect="1" noChangeArrowheads="1"/>
          </p:cNvPicPr>
          <p:nvPr/>
        </p:nvPicPr>
        <p:blipFill>
          <a:blip r:embed="rId12" cstate="print"/>
          <a:srcRect/>
          <a:stretch>
            <a:fillRect/>
          </a:stretch>
        </p:blipFill>
        <p:spPr bwMode="auto">
          <a:xfrm>
            <a:off x="1981200" y="1066800"/>
            <a:ext cx="2071688" cy="2209800"/>
          </a:xfrm>
          <a:prstGeom prst="rect">
            <a:avLst/>
          </a:prstGeom>
          <a:noFill/>
        </p:spPr>
      </p:pic>
    </p:spTree>
  </p:cSld>
  <p:clrMapOvr>
    <a:masterClrMapping/>
  </p:clrMapOvr>
  <p:transition>
    <p:cover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8001000" cy="5867400"/>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5" name="Rectangle 4"/>
          <p:cNvSpPr/>
          <p:nvPr/>
        </p:nvSpPr>
        <p:spPr>
          <a:xfrm>
            <a:off x="1066800" y="914400"/>
            <a:ext cx="7162800" cy="48768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7652" name="Picture 3" descr="C:\Documents and Settings\Tresha\My Documents\My Pictures\Microsoft Clip Organizer\j0232128.wmf"/>
          <p:cNvPicPr>
            <a:picLocks noChangeAspect="1" noChangeArrowheads="1"/>
          </p:cNvPicPr>
          <p:nvPr/>
        </p:nvPicPr>
        <p:blipFill>
          <a:blip r:embed="rId3" cstate="print"/>
          <a:srcRect/>
          <a:stretch>
            <a:fillRect/>
          </a:stretch>
        </p:blipFill>
        <p:spPr bwMode="auto">
          <a:xfrm>
            <a:off x="0" y="5334000"/>
            <a:ext cx="1657350" cy="1524000"/>
          </a:xfrm>
          <a:prstGeom prst="rect">
            <a:avLst/>
          </a:prstGeom>
          <a:noFill/>
          <a:ln w="9525">
            <a:noFill/>
            <a:miter lim="800000"/>
            <a:headEnd/>
            <a:tailEnd/>
          </a:ln>
        </p:spPr>
      </p:pic>
      <p:pic>
        <p:nvPicPr>
          <p:cNvPr id="27653" name="Picture 4" descr="C:\Documents and Settings\Tresha\My Documents\My Pictures\Microsoft Clip Organizer\j0232114.wmf"/>
          <p:cNvPicPr>
            <a:picLocks noChangeAspect="1" noChangeArrowheads="1"/>
          </p:cNvPicPr>
          <p:nvPr/>
        </p:nvPicPr>
        <p:blipFill>
          <a:blip r:embed="rId4" cstate="print"/>
          <a:srcRect/>
          <a:stretch>
            <a:fillRect/>
          </a:stretch>
        </p:blipFill>
        <p:spPr bwMode="auto">
          <a:xfrm>
            <a:off x="7848600" y="5189538"/>
            <a:ext cx="1295400" cy="1668462"/>
          </a:xfrm>
          <a:prstGeom prst="rect">
            <a:avLst/>
          </a:prstGeom>
          <a:noFill/>
          <a:ln w="9525">
            <a:noFill/>
            <a:miter lim="800000"/>
            <a:headEnd/>
            <a:tailEnd/>
          </a:ln>
        </p:spPr>
      </p:pic>
      <p:pic>
        <p:nvPicPr>
          <p:cNvPr id="27654" name="Picture 11" descr="C:\Documents and Settings\Tresha\My Documents\My Pictures\Microsoft Clip Organizer\j0232435.wmf"/>
          <p:cNvPicPr>
            <a:picLocks noChangeAspect="1" noChangeArrowheads="1"/>
          </p:cNvPicPr>
          <p:nvPr/>
        </p:nvPicPr>
        <p:blipFill>
          <a:blip r:embed="rId5" cstate="print"/>
          <a:srcRect/>
          <a:stretch>
            <a:fillRect/>
          </a:stretch>
        </p:blipFill>
        <p:spPr bwMode="auto">
          <a:xfrm>
            <a:off x="7861300" y="2590800"/>
            <a:ext cx="1282700" cy="1524000"/>
          </a:xfrm>
          <a:prstGeom prst="rect">
            <a:avLst/>
          </a:prstGeom>
          <a:noFill/>
          <a:ln w="9525">
            <a:noFill/>
            <a:miter lim="800000"/>
            <a:headEnd/>
            <a:tailEnd/>
          </a:ln>
        </p:spPr>
      </p:pic>
      <p:pic>
        <p:nvPicPr>
          <p:cNvPr id="27655" name="Picture 17" descr="C:\Documents and Settings\Tresha\My Documents\My Pictures\Microsoft Clip Organizer\j0138357.wmf"/>
          <p:cNvPicPr>
            <a:picLocks noChangeAspect="1" noChangeArrowheads="1"/>
          </p:cNvPicPr>
          <p:nvPr/>
        </p:nvPicPr>
        <p:blipFill>
          <a:blip r:embed="rId6" cstate="print"/>
          <a:srcRect/>
          <a:stretch>
            <a:fillRect/>
          </a:stretch>
        </p:blipFill>
        <p:spPr bwMode="auto">
          <a:xfrm>
            <a:off x="0" y="0"/>
            <a:ext cx="1408113" cy="1349375"/>
          </a:xfrm>
          <a:prstGeom prst="rect">
            <a:avLst/>
          </a:prstGeom>
          <a:noFill/>
          <a:ln w="9525">
            <a:noFill/>
            <a:miter lim="800000"/>
            <a:headEnd/>
            <a:tailEnd/>
          </a:ln>
        </p:spPr>
      </p:pic>
      <p:pic>
        <p:nvPicPr>
          <p:cNvPr id="27656" name="Picture 18" descr="C:\Documents and Settings\Tresha\My Documents\My Pictures\Microsoft Clip Organizer\j0138315.wmf"/>
          <p:cNvPicPr>
            <a:picLocks noChangeAspect="1" noChangeArrowheads="1"/>
          </p:cNvPicPr>
          <p:nvPr/>
        </p:nvPicPr>
        <p:blipFill>
          <a:blip r:embed="rId7" cstate="print"/>
          <a:srcRect/>
          <a:stretch>
            <a:fillRect/>
          </a:stretch>
        </p:blipFill>
        <p:spPr bwMode="auto">
          <a:xfrm>
            <a:off x="3733800" y="5486400"/>
            <a:ext cx="1676400" cy="1384300"/>
          </a:xfrm>
          <a:prstGeom prst="rect">
            <a:avLst/>
          </a:prstGeom>
          <a:noFill/>
          <a:ln w="9525">
            <a:noFill/>
            <a:miter lim="800000"/>
            <a:headEnd/>
            <a:tailEnd/>
          </a:ln>
        </p:spPr>
      </p:pic>
      <p:pic>
        <p:nvPicPr>
          <p:cNvPr id="27657" name="Picture 19" descr="C:\Documents and Settings\Tresha\My Documents\My Pictures\Microsoft Clip Organizer\j0357979.wmf"/>
          <p:cNvPicPr>
            <a:picLocks noChangeAspect="1" noChangeArrowheads="1"/>
          </p:cNvPicPr>
          <p:nvPr/>
        </p:nvPicPr>
        <p:blipFill>
          <a:blip r:embed="rId8" cstate="print"/>
          <a:srcRect/>
          <a:stretch>
            <a:fillRect/>
          </a:stretch>
        </p:blipFill>
        <p:spPr bwMode="auto">
          <a:xfrm>
            <a:off x="3810000" y="0"/>
            <a:ext cx="1781175" cy="1301750"/>
          </a:xfrm>
          <a:prstGeom prst="rect">
            <a:avLst/>
          </a:prstGeom>
          <a:noFill/>
          <a:ln w="9525">
            <a:noFill/>
            <a:miter lim="800000"/>
            <a:headEnd/>
            <a:tailEnd/>
          </a:ln>
        </p:spPr>
      </p:pic>
      <p:pic>
        <p:nvPicPr>
          <p:cNvPr id="27658" name="Picture 21" descr="C:\Documents and Settings\Tresha\My Documents\My Pictures\Microsoft Clip Organizer\j0138343.wmf"/>
          <p:cNvPicPr>
            <a:picLocks noChangeAspect="1" noChangeArrowheads="1"/>
          </p:cNvPicPr>
          <p:nvPr/>
        </p:nvPicPr>
        <p:blipFill>
          <a:blip r:embed="rId9" cstate="print"/>
          <a:srcRect/>
          <a:stretch>
            <a:fillRect/>
          </a:stretch>
        </p:blipFill>
        <p:spPr bwMode="auto">
          <a:xfrm>
            <a:off x="7620000" y="0"/>
            <a:ext cx="1417638" cy="1462088"/>
          </a:xfrm>
          <a:prstGeom prst="rect">
            <a:avLst/>
          </a:prstGeom>
          <a:noFill/>
          <a:ln w="9525">
            <a:noFill/>
            <a:miter lim="800000"/>
            <a:headEnd/>
            <a:tailEnd/>
          </a:ln>
        </p:spPr>
      </p:pic>
      <p:pic>
        <p:nvPicPr>
          <p:cNvPr id="27659" name="Picture 22" descr="C:\Documents and Settings\Tresha\My Documents\My Pictures\Microsoft Clip Organizer\j0089640.wmf"/>
          <p:cNvPicPr>
            <a:picLocks noChangeAspect="1" noChangeArrowheads="1"/>
          </p:cNvPicPr>
          <p:nvPr/>
        </p:nvPicPr>
        <p:blipFill>
          <a:blip r:embed="rId10" cstate="print"/>
          <a:srcRect/>
          <a:stretch>
            <a:fillRect/>
          </a:stretch>
        </p:blipFill>
        <p:spPr bwMode="auto">
          <a:xfrm>
            <a:off x="0" y="2427288"/>
            <a:ext cx="1558925" cy="1458912"/>
          </a:xfrm>
          <a:prstGeom prst="rect">
            <a:avLst/>
          </a:prstGeom>
          <a:noFill/>
          <a:ln w="9525">
            <a:noFill/>
            <a:miter lim="800000"/>
            <a:headEnd/>
            <a:tailEnd/>
          </a:ln>
        </p:spPr>
      </p:pic>
      <p:sp>
        <p:nvSpPr>
          <p:cNvPr id="27660" name="TextBox 32"/>
          <p:cNvSpPr txBox="1">
            <a:spLocks noChangeArrowheads="1"/>
          </p:cNvSpPr>
          <p:nvPr/>
        </p:nvSpPr>
        <p:spPr bwMode="auto">
          <a:xfrm rot="5400000">
            <a:off x="8246269" y="1483519"/>
            <a:ext cx="184150" cy="366712"/>
          </a:xfrm>
          <a:prstGeom prst="rect">
            <a:avLst/>
          </a:prstGeom>
          <a:noFill/>
          <a:ln w="9525">
            <a:noFill/>
            <a:miter lim="800000"/>
            <a:headEnd/>
            <a:tailEnd/>
          </a:ln>
        </p:spPr>
        <p:txBody>
          <a:bodyPr wrap="none">
            <a:spAutoFit/>
          </a:bodyPr>
          <a:lstStyle/>
          <a:p>
            <a:endParaRPr lang="el-GR" b="1">
              <a:solidFill>
                <a:srgbClr val="990000"/>
              </a:solidFill>
              <a:latin typeface="Arial Narrow" pitchFamily="34" charset="0"/>
              <a:cs typeface="Arial" charset="0"/>
            </a:endParaRPr>
          </a:p>
        </p:txBody>
      </p:sp>
      <p:sp>
        <p:nvSpPr>
          <p:cNvPr id="27661" name="TextBox 36"/>
          <p:cNvSpPr txBox="1">
            <a:spLocks noChangeArrowheads="1"/>
          </p:cNvSpPr>
          <p:nvPr/>
        </p:nvSpPr>
        <p:spPr bwMode="auto">
          <a:xfrm>
            <a:off x="5562600" y="5102225"/>
            <a:ext cx="184150" cy="581025"/>
          </a:xfrm>
          <a:prstGeom prst="rect">
            <a:avLst/>
          </a:prstGeom>
          <a:noFill/>
          <a:ln w="9525">
            <a:noFill/>
            <a:miter lim="800000"/>
            <a:headEnd/>
            <a:tailEnd/>
          </a:ln>
        </p:spPr>
        <p:txBody>
          <a:bodyPr wrap="none">
            <a:spAutoFit/>
          </a:bodyPr>
          <a:lstStyle/>
          <a:p>
            <a:r>
              <a:rPr lang="en-US" sz="1600" b="1">
                <a:latin typeface="Arial Narrow" pitchFamily="34" charset="0"/>
                <a:cs typeface="Arial" charset="0"/>
              </a:rPr>
              <a:t/>
            </a:r>
            <a:br>
              <a:rPr lang="en-US" sz="1600" b="1">
                <a:latin typeface="Arial Narrow" pitchFamily="34" charset="0"/>
                <a:cs typeface="Arial" charset="0"/>
              </a:rPr>
            </a:br>
            <a:endParaRPr lang="en-US" sz="1600" b="1">
              <a:latin typeface="Arial Narrow" pitchFamily="34" charset="0"/>
              <a:cs typeface="Arial" charset="0"/>
            </a:endParaRPr>
          </a:p>
        </p:txBody>
      </p:sp>
      <p:pic>
        <p:nvPicPr>
          <p:cNvPr id="27662" name="Picture 14" descr="C:\Documents and Settings\Μαρία\Τα έγγραφά μου\Οι εικόνες μου\παιχνιδια\tzami1.jpg"/>
          <p:cNvPicPr>
            <a:picLocks noChangeAspect="1" noChangeArrowheads="1"/>
          </p:cNvPicPr>
          <p:nvPr/>
        </p:nvPicPr>
        <p:blipFill>
          <a:blip r:embed="rId11" cstate="print"/>
          <a:srcRect/>
          <a:stretch>
            <a:fillRect/>
          </a:stretch>
        </p:blipFill>
        <p:spPr bwMode="auto">
          <a:xfrm>
            <a:off x="1371600" y="1524000"/>
            <a:ext cx="2971800" cy="3505200"/>
          </a:xfrm>
          <a:prstGeom prst="rect">
            <a:avLst/>
          </a:prstGeom>
          <a:noFill/>
        </p:spPr>
      </p:pic>
      <p:sp>
        <p:nvSpPr>
          <p:cNvPr id="27663" name="Text Box 15"/>
          <p:cNvSpPr txBox="1">
            <a:spLocks noChangeArrowheads="1"/>
          </p:cNvSpPr>
          <p:nvPr/>
        </p:nvSpPr>
        <p:spPr bwMode="auto">
          <a:xfrm>
            <a:off x="4648200" y="990600"/>
            <a:ext cx="3505200" cy="4491038"/>
          </a:xfrm>
          <a:prstGeom prst="rect">
            <a:avLst/>
          </a:prstGeom>
          <a:noFill/>
          <a:ln w="9525">
            <a:noFill/>
            <a:miter lim="800000"/>
            <a:headEnd/>
            <a:tailEnd/>
          </a:ln>
          <a:effectLst/>
        </p:spPr>
        <p:txBody>
          <a:bodyPr>
            <a:spAutoFit/>
          </a:bodyPr>
          <a:lstStyle/>
          <a:p>
            <a:pPr algn="ctr">
              <a:spcBef>
                <a:spcPct val="50000"/>
              </a:spcBef>
            </a:pPr>
            <a:r>
              <a:rPr lang="el-GR" sz="2400" b="1" u="sng">
                <a:solidFill>
                  <a:srgbClr val="000099"/>
                </a:solidFill>
                <a:latin typeface="Times New Roman" charset="0"/>
              </a:rPr>
              <a:t>Μπούτι</a:t>
            </a:r>
          </a:p>
          <a:p>
            <a:pPr algn="ctr">
              <a:spcBef>
                <a:spcPct val="50000"/>
              </a:spcBef>
            </a:pPr>
            <a:r>
              <a:rPr lang="el-GR" sz="1600">
                <a:solidFill>
                  <a:srgbClr val="0066FF"/>
                </a:solidFill>
                <a:latin typeface="Times New Roman" charset="0"/>
              </a:rPr>
              <a:t>Τα παιδιά παρατάσσονται μπροστά από μία γραμμή, κρατώντας μία πέτρα πλατιά (αμάδα), σημαδεύει το «μπούτι» (ένα τενεκάκι) που βρίσκεται στο κέντρο ενός κύκλου. Αν κάποιος παίκτης πετύχει και ρίξει το μπούτι με την αμάδα του, ακολουθούν δύο κινήσεις:</a:t>
            </a:r>
          </a:p>
          <a:p>
            <a:pPr algn="ctr">
              <a:spcBef>
                <a:spcPct val="50000"/>
              </a:spcBef>
              <a:buFont typeface="Wingdings" pitchFamily="2" charset="2"/>
              <a:buChar char="ü"/>
            </a:pPr>
            <a:r>
              <a:rPr lang="el-GR" sz="1600">
                <a:solidFill>
                  <a:srgbClr val="0066FF"/>
                </a:solidFill>
                <a:latin typeface="Times New Roman" charset="0"/>
              </a:rPr>
              <a:t>Αυτός που βρίσκεται στον κύκλο και είναι η «μάνα» πρέπει να τοποθετήσει το μπούτι στο κέντρο του κύκλου</a:t>
            </a:r>
          </a:p>
          <a:p>
            <a:pPr algn="ctr">
              <a:spcBef>
                <a:spcPct val="50000"/>
              </a:spcBef>
              <a:buFont typeface="Wingdings" pitchFamily="2" charset="2"/>
              <a:buChar char="ü"/>
            </a:pPr>
            <a:r>
              <a:rPr lang="el-GR" sz="1600">
                <a:solidFill>
                  <a:srgbClr val="0066FF"/>
                </a:solidFill>
                <a:latin typeface="Times New Roman" charset="0"/>
              </a:rPr>
              <a:t>Ο τυχερός παίκτης τρέχει και πατά την αμάδα του γιατί αν δεν προλάβει, «συλλαμβάνεται» και εκτελεί πλέον χρέη μάνας.</a:t>
            </a: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7662"/>
                                        </p:tgtEl>
                                        <p:attrNameLst>
                                          <p:attrName>style.visibility</p:attrName>
                                        </p:attrNameLst>
                                      </p:cBhvr>
                                      <p:to>
                                        <p:strVal val="visible"/>
                                      </p:to>
                                    </p:set>
                                    <p:anim calcmode="lin" valueType="num">
                                      <p:cBhvr additive="base">
                                        <p:cTn id="7" dur="500" fill="hold"/>
                                        <p:tgtEl>
                                          <p:spTgt spid="27662"/>
                                        </p:tgtEl>
                                        <p:attrNameLst>
                                          <p:attrName>ppt_x</p:attrName>
                                        </p:attrNameLst>
                                      </p:cBhvr>
                                      <p:tavLst>
                                        <p:tav tm="0">
                                          <p:val>
                                            <p:strVal val="0-#ppt_w/2"/>
                                          </p:val>
                                        </p:tav>
                                        <p:tav tm="100000">
                                          <p:val>
                                            <p:strVal val="#ppt_x"/>
                                          </p:val>
                                        </p:tav>
                                      </p:tavLst>
                                    </p:anim>
                                    <p:anim calcmode="lin" valueType="num">
                                      <p:cBhvr additive="base">
                                        <p:cTn id="8" dur="500" fill="hold"/>
                                        <p:tgtEl>
                                          <p:spTgt spid="276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7663"/>
                                        </p:tgtEl>
                                        <p:attrNameLst>
                                          <p:attrName>style.visibility</p:attrName>
                                        </p:attrNameLst>
                                      </p:cBhvr>
                                      <p:to>
                                        <p:strVal val="visible"/>
                                      </p:to>
                                    </p:set>
                                    <p:anim calcmode="lin" valueType="num">
                                      <p:cBhvr additive="base">
                                        <p:cTn id="13" dur="500" fill="hold"/>
                                        <p:tgtEl>
                                          <p:spTgt spid="27663"/>
                                        </p:tgtEl>
                                        <p:attrNameLst>
                                          <p:attrName>ppt_x</p:attrName>
                                        </p:attrNameLst>
                                      </p:cBhvr>
                                      <p:tavLst>
                                        <p:tav tm="0">
                                          <p:val>
                                            <p:strVal val="1+#ppt_w/2"/>
                                          </p:val>
                                        </p:tav>
                                        <p:tav tm="100000">
                                          <p:val>
                                            <p:strVal val="#ppt_x"/>
                                          </p:val>
                                        </p:tav>
                                      </p:tavLst>
                                    </p:anim>
                                    <p:anim calcmode="lin" valueType="num">
                                      <p:cBhvr additive="base">
                                        <p:cTn id="14" dur="500" fill="hold"/>
                                        <p:tgtEl>
                                          <p:spTgt spid="276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3" grpId="0" autoUpdateAnimBg="0"/>
    </p:bldLst>
  </p:timing>
</p:sld>
</file>

<file path=ppt/theme/theme1.xml><?xml version="1.0" encoding="utf-8"?>
<a:theme xmlns:a="http://schemas.openxmlformats.org/drawingml/2006/main" name="Ppt00000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C:\DOCUME~1\ΜΑΡΊΑ\LOCALS~1\Temp\Ppt0000000.pot</Template>
  <TotalTime>351</TotalTime>
  <Words>3701</Words>
  <Application>Microsoft Office PowerPoint</Application>
  <PresentationFormat>Προβολή στην οθόνη (4:3)</PresentationFormat>
  <Paragraphs>137</Paragraphs>
  <Slides>19</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Ppt0000000</vt:lpstr>
      <vt:lpstr>5</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Μαρία</dc:creator>
  <cp:lastModifiedBy>MS</cp:lastModifiedBy>
  <cp:revision>20</cp:revision>
  <dcterms:created xsi:type="dcterms:W3CDTF">2010-06-02T20:25:20Z</dcterms:created>
  <dcterms:modified xsi:type="dcterms:W3CDTF">2010-11-11T08:34:31Z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TC300092731033</vt:lpwstr>
  </property>
</Properties>
</file>